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320" r:id="rId2"/>
    <p:sldId id="318" r:id="rId3"/>
    <p:sldId id="257" r:id="rId4"/>
    <p:sldId id="256" r:id="rId5"/>
    <p:sldId id="259" r:id="rId6"/>
    <p:sldId id="291" r:id="rId7"/>
    <p:sldId id="260" r:id="rId8"/>
    <p:sldId id="292" r:id="rId9"/>
    <p:sldId id="261" r:id="rId10"/>
    <p:sldId id="293" r:id="rId11"/>
    <p:sldId id="262" r:id="rId12"/>
    <p:sldId id="294" r:id="rId13"/>
    <p:sldId id="263" r:id="rId14"/>
    <p:sldId id="295" r:id="rId15"/>
    <p:sldId id="264" r:id="rId16"/>
    <p:sldId id="296" r:id="rId17"/>
    <p:sldId id="265" r:id="rId18"/>
    <p:sldId id="297" r:id="rId19"/>
    <p:sldId id="266" r:id="rId20"/>
    <p:sldId id="298" r:id="rId21"/>
    <p:sldId id="267" r:id="rId22"/>
    <p:sldId id="299" r:id="rId23"/>
    <p:sldId id="268" r:id="rId24"/>
    <p:sldId id="300" r:id="rId25"/>
    <p:sldId id="269" r:id="rId26"/>
    <p:sldId id="301" r:id="rId27"/>
    <p:sldId id="270" r:id="rId28"/>
    <p:sldId id="302" r:id="rId29"/>
    <p:sldId id="271" r:id="rId30"/>
    <p:sldId id="303" r:id="rId31"/>
    <p:sldId id="272" r:id="rId32"/>
    <p:sldId id="304" r:id="rId33"/>
    <p:sldId id="273" r:id="rId34"/>
    <p:sldId id="305" r:id="rId35"/>
    <p:sldId id="274" r:id="rId36"/>
    <p:sldId id="306" r:id="rId37"/>
    <p:sldId id="275" r:id="rId38"/>
    <p:sldId id="307" r:id="rId39"/>
    <p:sldId id="276" r:id="rId40"/>
    <p:sldId id="308" r:id="rId41"/>
    <p:sldId id="277" r:id="rId42"/>
    <p:sldId id="309" r:id="rId43"/>
    <p:sldId id="278" r:id="rId44"/>
    <p:sldId id="310" r:id="rId45"/>
    <p:sldId id="279" r:id="rId46"/>
    <p:sldId id="311" r:id="rId47"/>
    <p:sldId id="280" r:id="rId48"/>
    <p:sldId id="312" r:id="rId49"/>
    <p:sldId id="281" r:id="rId50"/>
    <p:sldId id="313" r:id="rId51"/>
    <p:sldId id="282" r:id="rId52"/>
    <p:sldId id="314" r:id="rId53"/>
    <p:sldId id="283" r:id="rId54"/>
    <p:sldId id="315" r:id="rId55"/>
    <p:sldId id="289" r:id="rId56"/>
    <p:sldId id="319" r:id="rId57"/>
    <p:sldId id="290" r:id="rId58"/>
    <p:sldId id="316" r:id="rId59"/>
  </p:sldIdLst>
  <p:sldSz cx="9144000" cy="6858000" type="screen4x3"/>
  <p:notesSz cx="6858000" cy="9199563"/>
  <p:defaultTextStyle>
    <a:defPPr>
      <a:defRPr lang="en-US"/>
    </a:defPPr>
    <a:lvl1pPr algn="ctr" rtl="0" eaLnBrk="0" fontAlgn="base" hangingPunct="0">
      <a:spcBef>
        <a:spcPct val="0"/>
      </a:spcBef>
      <a:spcAft>
        <a:spcPct val="0"/>
      </a:spcAft>
      <a:defRPr sz="2400" b="1" kern="1200">
        <a:solidFill>
          <a:srgbClr val="FF9933"/>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rgbClr val="FF9933"/>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rgbClr val="FF9933"/>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rgbClr val="FF9933"/>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rgbClr val="FF9933"/>
        </a:solidFill>
        <a:latin typeface="Times New Roman" pitchFamily="18" charset="0"/>
        <a:ea typeface="+mn-ea"/>
        <a:cs typeface="+mn-cs"/>
      </a:defRPr>
    </a:lvl5pPr>
    <a:lvl6pPr marL="2286000" algn="l" defTabSz="914400" rtl="0" eaLnBrk="1" latinLnBrk="0" hangingPunct="1">
      <a:defRPr sz="2400" b="1" kern="1200">
        <a:solidFill>
          <a:srgbClr val="FF9933"/>
        </a:solidFill>
        <a:latin typeface="Times New Roman" pitchFamily="18" charset="0"/>
        <a:ea typeface="+mn-ea"/>
        <a:cs typeface="+mn-cs"/>
      </a:defRPr>
    </a:lvl6pPr>
    <a:lvl7pPr marL="2743200" algn="l" defTabSz="914400" rtl="0" eaLnBrk="1" latinLnBrk="0" hangingPunct="1">
      <a:defRPr sz="2400" b="1" kern="1200">
        <a:solidFill>
          <a:srgbClr val="FF9933"/>
        </a:solidFill>
        <a:latin typeface="Times New Roman" pitchFamily="18" charset="0"/>
        <a:ea typeface="+mn-ea"/>
        <a:cs typeface="+mn-cs"/>
      </a:defRPr>
    </a:lvl7pPr>
    <a:lvl8pPr marL="3200400" algn="l" defTabSz="914400" rtl="0" eaLnBrk="1" latinLnBrk="0" hangingPunct="1">
      <a:defRPr sz="2400" b="1" kern="1200">
        <a:solidFill>
          <a:srgbClr val="FF9933"/>
        </a:solidFill>
        <a:latin typeface="Times New Roman" pitchFamily="18" charset="0"/>
        <a:ea typeface="+mn-ea"/>
        <a:cs typeface="+mn-cs"/>
      </a:defRPr>
    </a:lvl8pPr>
    <a:lvl9pPr marL="3657600" algn="l" defTabSz="914400" rtl="0" eaLnBrk="1" latinLnBrk="0" hangingPunct="1">
      <a:defRPr sz="2400" b="1" kern="1200">
        <a:solidFill>
          <a:srgbClr val="FF9933"/>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00"/>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10" autoAdjust="0"/>
    <p:restoredTop sz="90929"/>
  </p:normalViewPr>
  <p:slideViewPr>
    <p:cSldViewPr>
      <p:cViewPr varScale="1">
        <p:scale>
          <a:sx n="49" d="100"/>
          <a:sy n="49" d="100"/>
        </p:scale>
        <p:origin x="-1483"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7" d="100"/>
          <a:sy n="37" d="100"/>
        </p:scale>
        <p:origin x="-1458" y="-84"/>
      </p:cViewPr>
      <p:guideLst>
        <p:guide orient="horz" pos="2897"/>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68611"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8612"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68613"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454E1D4-B775-46CA-8A8D-D895357D636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en-US"/>
          </a:p>
        </p:txBody>
      </p:sp>
      <p:sp>
        <p:nvSpPr>
          <p:cNvPr id="11267"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US"/>
          </a:p>
        </p:txBody>
      </p:sp>
      <p:sp>
        <p:nvSpPr>
          <p:cNvPr id="11268" name="Rectangle 4"/>
          <p:cNvSpPr>
            <a:spLocks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en-US"/>
          </a:p>
        </p:txBody>
      </p:sp>
      <p:sp>
        <p:nvSpPr>
          <p:cNvPr id="11271" name="Rectangle 7"/>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E2AB724E-08C1-4BBD-843E-92A2EC018E9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ABF2FA-2B6B-4858-8814-8F5CD482CF44}" type="slidenum">
              <a:rPr lang="en-US"/>
              <a:pPr/>
              <a:t>56</a:t>
            </a:fld>
            <a:endParaRPr lang="en-US"/>
          </a:p>
        </p:txBody>
      </p:sp>
      <p:sp>
        <p:nvSpPr>
          <p:cNvPr id="75778" name="Rectangle 2"/>
          <p:cNvSpPr>
            <a:spLocks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AAD23F-C256-486C-9087-F78884A83A8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5C75B1-B55C-4E04-A143-FCBE096B80E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484E02-2AC0-4C34-B9CB-2135164915E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4401DC-DC25-4791-8F16-D21F041F711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E543BD-7011-462A-A737-B91B355D5E3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6FB1A69-A659-4D5F-9038-DE82A0DDC8D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44A0332-D9CB-43EC-820B-373B2A896C3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83C9EDE-74E3-40A3-9D51-94E9E9AFCBE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23FAB6C-B6AC-4DC0-BA1E-7FC91B69077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B559FBD-2ABF-4543-90B5-0C1BDEA0041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597979-C475-40D7-9CC7-1395C8C45CA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solidFill>
                  <a:schemeClr val="tx1"/>
                </a:solidFill>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43DADDD9-C2A1-4453-918B-3168FC92C5F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osocio.org/images/uploads/iapa-3-gr.jpg" TargetMode="External"/><Relationship Id="rId2" Type="http://schemas.openxmlformats.org/officeDocument/2006/relationships/slide" Target="slide2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lgzbhEc6VVo" TargetMode="External"/><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7.xml"/><Relationship Id="rId18" Type="http://schemas.openxmlformats.org/officeDocument/2006/relationships/slide" Target="slide21.xml"/><Relationship Id="rId26" Type="http://schemas.openxmlformats.org/officeDocument/2006/relationships/slide" Target="slide33.xml"/><Relationship Id="rId3" Type="http://schemas.openxmlformats.org/officeDocument/2006/relationships/slide" Target="slide3.xml"/><Relationship Id="rId21" Type="http://schemas.openxmlformats.org/officeDocument/2006/relationships/slide" Target="slide39.xml"/><Relationship Id="rId7" Type="http://schemas.openxmlformats.org/officeDocument/2006/relationships/slide" Target="slide11.xml"/><Relationship Id="rId12" Type="http://schemas.openxmlformats.org/officeDocument/2006/relationships/slide" Target="slide45.xml"/><Relationship Id="rId17" Type="http://schemas.openxmlformats.org/officeDocument/2006/relationships/slide" Target="slide19.xml"/><Relationship Id="rId25" Type="http://schemas.openxmlformats.org/officeDocument/2006/relationships/slide" Target="slide51.xml"/><Relationship Id="rId2" Type="http://schemas.openxmlformats.org/officeDocument/2006/relationships/slideLayout" Target="../slideLayouts/slideLayout7.xml"/><Relationship Id="rId16" Type="http://schemas.openxmlformats.org/officeDocument/2006/relationships/slide" Target="slide47.xml"/><Relationship Id="rId20" Type="http://schemas.openxmlformats.org/officeDocument/2006/relationships/slide" Target="slide29.xml"/><Relationship Id="rId29" Type="http://schemas.openxmlformats.org/officeDocument/2006/relationships/image" Target="../media/image1.png"/><Relationship Id="rId1" Type="http://schemas.openxmlformats.org/officeDocument/2006/relationships/audio" Target="../media/audio2.wav"/><Relationship Id="rId6" Type="http://schemas.openxmlformats.org/officeDocument/2006/relationships/slide" Target="slide9.xml"/><Relationship Id="rId11" Type="http://schemas.openxmlformats.org/officeDocument/2006/relationships/slide" Target="slide35.xml"/><Relationship Id="rId24" Type="http://schemas.openxmlformats.org/officeDocument/2006/relationships/slide" Target="slide41.xml"/><Relationship Id="rId5" Type="http://schemas.openxmlformats.org/officeDocument/2006/relationships/slide" Target="slide7.xml"/><Relationship Id="rId15" Type="http://schemas.openxmlformats.org/officeDocument/2006/relationships/slide" Target="slide37.xml"/><Relationship Id="rId23" Type="http://schemas.openxmlformats.org/officeDocument/2006/relationships/slide" Target="slide31.xml"/><Relationship Id="rId28" Type="http://schemas.openxmlformats.org/officeDocument/2006/relationships/slide" Target="slide53.xml"/><Relationship Id="rId10" Type="http://schemas.openxmlformats.org/officeDocument/2006/relationships/slide" Target="slide25.xml"/><Relationship Id="rId19" Type="http://schemas.openxmlformats.org/officeDocument/2006/relationships/slide" Target="slide23.xml"/><Relationship Id="rId4" Type="http://schemas.openxmlformats.org/officeDocument/2006/relationships/slide" Target="slide5.xml"/><Relationship Id="rId9" Type="http://schemas.openxmlformats.org/officeDocument/2006/relationships/slide" Target="slide15.xml"/><Relationship Id="rId14" Type="http://schemas.openxmlformats.org/officeDocument/2006/relationships/slide" Target="slide27.xml"/><Relationship Id="rId22" Type="http://schemas.openxmlformats.org/officeDocument/2006/relationships/slide" Target="slide49.xml"/><Relationship Id="rId27" Type="http://schemas.openxmlformats.org/officeDocument/2006/relationships/slide" Target="slide43.xml"/></Relationships>
</file>

<file path=ppt/slides/_rels/slide4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slide" Target="slide48.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slide" Target="slide52.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slide" Target="slide54.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slide" Target="slide57.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audio" Target="file:///C:\Documents%20and%20Settings\koverstr\My%20Documents\thinktheme%5b1%5d.wav"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609600"/>
            <a:ext cx="7772400" cy="3581400"/>
          </a:xfrm>
        </p:spPr>
        <p:txBody>
          <a:bodyPr/>
          <a:lstStyle/>
          <a:p>
            <a:r>
              <a:rPr lang="en-US" sz="6600"/>
              <a:t>ESL 015 Jeopardy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3011" name="Text Box 3"/>
          <p:cNvSpPr txBox="1">
            <a:spLocks noChangeArrowheads="1"/>
          </p:cNvSpPr>
          <p:nvPr/>
        </p:nvSpPr>
        <p:spPr bwMode="auto">
          <a:xfrm>
            <a:off x="685800" y="2133600"/>
            <a:ext cx="7848600" cy="2378075"/>
          </a:xfrm>
          <a:prstGeom prst="rect">
            <a:avLst/>
          </a:prstGeom>
          <a:noFill/>
          <a:ln w="9525">
            <a:noFill/>
            <a:miter lim="800000"/>
            <a:headEnd/>
            <a:tailEnd/>
          </a:ln>
          <a:effectLst/>
        </p:spPr>
        <p:txBody>
          <a:bodyPr>
            <a:spAutoFit/>
          </a:bodyPr>
          <a:lstStyle/>
          <a:p>
            <a:pPr>
              <a:spcBef>
                <a:spcPct val="50000"/>
              </a:spcBef>
            </a:pPr>
            <a:r>
              <a:rPr lang="en-US" altLang="zh-TW" sz="5000">
                <a:ea typeface="新細明體" charset="-120"/>
              </a:rPr>
              <a:t>Unlike, like, likewise, while, whereas, although, even though, be similar to, </a:t>
            </a:r>
            <a:endParaRPr lang="en-US" sz="5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9218" name="Text Box 2"/>
          <p:cNvSpPr txBox="1">
            <a:spLocks noChangeArrowheads="1"/>
          </p:cNvSpPr>
          <p:nvPr/>
        </p:nvSpPr>
        <p:spPr bwMode="auto">
          <a:xfrm>
            <a:off x="304800" y="1752600"/>
            <a:ext cx="8382000" cy="1189038"/>
          </a:xfrm>
          <a:prstGeom prst="rect">
            <a:avLst/>
          </a:prstGeom>
          <a:noFill/>
          <a:ln w="9525">
            <a:noFill/>
            <a:miter lim="800000"/>
            <a:headEnd/>
            <a:tailEnd/>
          </a:ln>
          <a:effectLst/>
        </p:spPr>
        <p:txBody>
          <a:bodyPr>
            <a:spAutoFit/>
          </a:bodyPr>
          <a:lstStyle/>
          <a:p>
            <a:endParaRPr lang="en-US" sz="7200" b="0"/>
          </a:p>
        </p:txBody>
      </p:sp>
      <p:sp>
        <p:nvSpPr>
          <p:cNvPr id="9220" name="Text Box 4"/>
          <p:cNvSpPr txBox="1">
            <a:spLocks noChangeArrowheads="1"/>
          </p:cNvSpPr>
          <p:nvPr/>
        </p:nvSpPr>
        <p:spPr bwMode="auto">
          <a:xfrm>
            <a:off x="685800" y="1524000"/>
            <a:ext cx="7848600" cy="237807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altLang="zh-TW" sz="5000">
                <a:ea typeface="新細明體" charset="-120"/>
              </a:rPr>
              <a:t>What are transitional words? Please list four transitional words.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4035" name="Text Box 3"/>
          <p:cNvSpPr txBox="1">
            <a:spLocks noChangeArrowheads="1"/>
          </p:cNvSpPr>
          <p:nvPr/>
        </p:nvSpPr>
        <p:spPr bwMode="auto">
          <a:xfrm>
            <a:off x="685800" y="2133600"/>
            <a:ext cx="7848600" cy="3140075"/>
          </a:xfrm>
          <a:prstGeom prst="rect">
            <a:avLst/>
          </a:prstGeom>
          <a:noFill/>
          <a:ln w="9525">
            <a:noFill/>
            <a:miter lim="800000"/>
            <a:headEnd/>
            <a:tailEnd/>
          </a:ln>
          <a:effectLst/>
        </p:spPr>
        <p:txBody>
          <a:bodyPr>
            <a:spAutoFit/>
          </a:bodyPr>
          <a:lstStyle/>
          <a:p>
            <a:pPr>
              <a:spcBef>
                <a:spcPct val="50000"/>
              </a:spcBef>
            </a:pPr>
            <a:r>
              <a:rPr lang="en-US" altLang="zh-TW" sz="5000">
                <a:ea typeface="新細明體" charset="-120"/>
              </a:rPr>
              <a:t>However, in addition, moreover, furthermore, but, in contrast, on the other hand </a:t>
            </a:r>
            <a:endParaRPr lang="en-US" sz="50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838200" y="1066800"/>
            <a:ext cx="7391400" cy="1189038"/>
          </a:xfrm>
          <a:prstGeom prst="rect">
            <a:avLst/>
          </a:prstGeom>
          <a:noFill/>
          <a:ln w="9525">
            <a:noFill/>
            <a:miter lim="800000"/>
            <a:headEnd/>
            <a:tailEnd/>
          </a:ln>
          <a:effectLst/>
        </p:spPr>
        <p:txBody>
          <a:bodyPr>
            <a:spAutoFit/>
          </a:bodyPr>
          <a:lstStyle/>
          <a:p>
            <a:endParaRPr lang="en-US" sz="7200" b="0">
              <a:solidFill>
                <a:schemeClr val="tx1"/>
              </a:solidFill>
            </a:endParaRPr>
          </a:p>
        </p:txBody>
      </p:sp>
      <p:sp>
        <p:nvSpPr>
          <p:cNvPr id="10245" name="AutoShape 5">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0246" name="Text Box 6"/>
          <p:cNvSpPr txBox="1">
            <a:spLocks noChangeArrowheads="1"/>
          </p:cNvSpPr>
          <p:nvPr/>
        </p:nvSpPr>
        <p:spPr bwMode="auto">
          <a:xfrm>
            <a:off x="533400" y="609600"/>
            <a:ext cx="7848600" cy="5186363"/>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altLang="zh-TW" sz="4500">
                <a:ea typeface="新細明體" charset="-120"/>
              </a:rPr>
              <a:t>Please provide two reasons that explain why the writer needs to hedge her/his stance.</a:t>
            </a:r>
          </a:p>
          <a:p>
            <a:pPr marL="457200" indent="-457200">
              <a:spcBef>
                <a:spcPct val="50000"/>
              </a:spcBef>
              <a:buFontTx/>
              <a:buAutoNum type="arabicPeriod"/>
            </a:pPr>
            <a:endParaRPr lang="en-US" altLang="zh-TW" sz="4500">
              <a:ea typeface="新細明體" charset="-120"/>
            </a:endParaRPr>
          </a:p>
          <a:p>
            <a:pPr marL="457200" indent="-457200"/>
            <a:r>
              <a:rPr lang="en-US" altLang="zh-TW">
                <a:ea typeface="新細明體" charset="-120"/>
              </a:rPr>
              <a:t>EX: hedging: It </a:t>
            </a:r>
            <a:r>
              <a:rPr lang="en-US" altLang="zh-TW" i="1">
                <a:ea typeface="新細明體" charset="-120"/>
              </a:rPr>
              <a:t>might seem </a:t>
            </a:r>
            <a:r>
              <a:rPr lang="en-US" altLang="zh-TW">
                <a:ea typeface="新細明體" charset="-120"/>
              </a:rPr>
              <a:t>like the statement is invalid. </a:t>
            </a:r>
          </a:p>
          <a:p>
            <a:pPr marL="457200" indent="-457200"/>
            <a:r>
              <a:rPr lang="en-US" altLang="zh-TW">
                <a:ea typeface="新細明體" charset="-120"/>
              </a:rPr>
              <a:t>                 It is a </a:t>
            </a:r>
            <a:r>
              <a:rPr lang="en-US" altLang="zh-TW" i="1">
                <a:ea typeface="新細明體" charset="-120"/>
              </a:rPr>
              <a:t>likely</a:t>
            </a:r>
            <a:r>
              <a:rPr lang="en-US" altLang="zh-TW">
                <a:ea typeface="新細明體" charset="-120"/>
              </a:rPr>
              <a:t> </a:t>
            </a:r>
            <a:r>
              <a:rPr lang="en-US" altLang="zh-TW" i="1">
                <a:ea typeface="新細明體" charset="-120"/>
              </a:rPr>
              <a:t>suggestion</a:t>
            </a:r>
            <a:r>
              <a:rPr lang="en-US" altLang="zh-TW">
                <a:ea typeface="新細明體" charset="-120"/>
              </a:rPr>
              <a:t> that it will snow tomorrow.  </a:t>
            </a:r>
          </a:p>
          <a:p>
            <a:pPr marL="457200" indent="-457200"/>
            <a:r>
              <a:rPr lang="en-US" altLang="zh-TW">
                <a:ea typeface="新細明體" charset="-120"/>
              </a:rPr>
              <a:t>                       </a:t>
            </a:r>
            <a:r>
              <a:rPr lang="en-US" altLang="zh-TW" i="1">
                <a:ea typeface="新細明體" charset="-120"/>
              </a:rPr>
              <a:t>(probability adjective, noun)</a:t>
            </a:r>
          </a:p>
          <a:p>
            <a:pPr marL="457200" indent="-457200">
              <a:spcBef>
                <a:spcPct val="50000"/>
              </a:spcBef>
            </a:pPr>
            <a:endParaRPr lang="en-US" altLang="zh-TW">
              <a:ea typeface="新細明體"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5059" name="Text Box 3"/>
          <p:cNvSpPr txBox="1">
            <a:spLocks noChangeArrowheads="1"/>
          </p:cNvSpPr>
          <p:nvPr/>
        </p:nvSpPr>
        <p:spPr bwMode="auto">
          <a:xfrm>
            <a:off x="609600" y="914400"/>
            <a:ext cx="7848600" cy="3743325"/>
          </a:xfrm>
          <a:prstGeom prst="rect">
            <a:avLst/>
          </a:prstGeom>
          <a:noFill/>
          <a:ln w="9525">
            <a:noFill/>
            <a:miter lim="800000"/>
            <a:headEnd/>
            <a:tailEnd/>
          </a:ln>
          <a:effectLst/>
        </p:spPr>
        <p:txBody>
          <a:bodyPr>
            <a:spAutoFit/>
          </a:bodyPr>
          <a:lstStyle/>
          <a:p>
            <a:r>
              <a:rPr lang="en-US" altLang="zh-TW" i="1">
                <a:ea typeface="新細明體" charset="-120"/>
              </a:rPr>
              <a:t>(1) To tone down a statement in order to reduce the risk of opposition.  </a:t>
            </a:r>
          </a:p>
          <a:p>
            <a:r>
              <a:rPr lang="en-US" altLang="zh-TW" i="1">
                <a:ea typeface="新細明體" charset="-120"/>
              </a:rPr>
              <a:t>(2) To help communicate the degree of accuracy and truth in a statement (preciseness in reporting results)</a:t>
            </a:r>
          </a:p>
          <a:p>
            <a:r>
              <a:rPr lang="en-US" altLang="zh-TW" i="1">
                <a:ea typeface="新細明體" charset="-120"/>
              </a:rPr>
              <a:t>     (3) To be polite; to appear humble rather than arrogant and all knowing; </a:t>
            </a:r>
            <a:r>
              <a:rPr lang="en-GB" altLang="zh-TW" i="1">
                <a:ea typeface="新細明體" charset="-120"/>
              </a:rPr>
              <a:t>supports the writer's position, builds writer-reader (speaker/listener) relationships and guarantees a certain level of acceptability in a community.  Once a claim becomes widely accepted, it is then possible to present it without a hedge</a:t>
            </a:r>
            <a:endParaRPr lang="en-US" i="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3314" name="Text Box 2"/>
          <p:cNvSpPr txBox="1">
            <a:spLocks noChangeArrowheads="1"/>
          </p:cNvSpPr>
          <p:nvPr/>
        </p:nvSpPr>
        <p:spPr bwMode="auto">
          <a:xfrm>
            <a:off x="914400" y="1905000"/>
            <a:ext cx="7191375" cy="1433513"/>
          </a:xfrm>
          <a:prstGeom prst="rect">
            <a:avLst/>
          </a:prstGeom>
          <a:noFill/>
          <a:ln w="9525">
            <a:noFill/>
            <a:miter lim="800000"/>
            <a:headEnd/>
            <a:tailEnd/>
          </a:ln>
          <a:effectLst/>
        </p:spPr>
        <p:txBody>
          <a:bodyPr>
            <a:spAutoFit/>
          </a:bodyPr>
          <a:lstStyle/>
          <a:p>
            <a:endParaRPr lang="en-US" sz="8800" b="0">
              <a:solidFill>
                <a:schemeClr val="tx1"/>
              </a:solidFill>
            </a:endParaRPr>
          </a:p>
        </p:txBody>
      </p:sp>
      <p:sp>
        <p:nvSpPr>
          <p:cNvPr id="13316" name="Text Box 4"/>
          <p:cNvSpPr txBox="1">
            <a:spLocks noChangeArrowheads="1"/>
          </p:cNvSpPr>
          <p:nvPr/>
        </p:nvSpPr>
        <p:spPr bwMode="auto">
          <a:xfrm>
            <a:off x="533400" y="2057400"/>
            <a:ext cx="7924800" cy="218757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altLang="zh-TW" sz="5500">
                <a:ea typeface="新細明體" charset="-120"/>
              </a:rPr>
              <a:t>What is pathos? </a:t>
            </a:r>
          </a:p>
          <a:p>
            <a:pPr marL="457200" indent="-457200">
              <a:spcBef>
                <a:spcPct val="50000"/>
              </a:spcBef>
            </a:pPr>
            <a:endParaRPr lang="en-US" altLang="zh-TW" sz="5500">
              <a:ea typeface="新細明體" charset="-12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6083"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a:t>Good Job! </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4339" name="Text Box 3"/>
          <p:cNvSpPr txBox="1">
            <a:spLocks noChangeArrowheads="1"/>
          </p:cNvSpPr>
          <p:nvPr/>
        </p:nvSpPr>
        <p:spPr bwMode="auto">
          <a:xfrm>
            <a:off x="685800" y="1905000"/>
            <a:ext cx="7696200" cy="4295775"/>
          </a:xfrm>
          <a:prstGeom prst="rect">
            <a:avLst/>
          </a:prstGeom>
          <a:noFill/>
          <a:ln w="9525">
            <a:noFill/>
            <a:miter lim="800000"/>
            <a:headEnd/>
            <a:tailEnd/>
          </a:ln>
          <a:effectLst/>
        </p:spPr>
        <p:txBody>
          <a:bodyPr>
            <a:spAutoFit/>
          </a:bodyPr>
          <a:lstStyle/>
          <a:p>
            <a:pPr>
              <a:spcBef>
                <a:spcPct val="50000"/>
              </a:spcBef>
            </a:pPr>
            <a:r>
              <a:rPr lang="en-US" sz="7200"/>
              <a:t>Identify what part of the triangle presented here</a:t>
            </a:r>
          </a:p>
          <a:p>
            <a:pPr>
              <a:spcBef>
                <a:spcPct val="50000"/>
              </a:spcBef>
            </a:pPr>
            <a:r>
              <a:rPr lang="en-US"/>
              <a:t>http://www.youtube.com/watch?v=9E4J8lFn5PI&amp;feature=channel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7107" name="Text Box 3"/>
          <p:cNvSpPr txBox="1">
            <a:spLocks noChangeArrowheads="1"/>
          </p:cNvSpPr>
          <p:nvPr/>
        </p:nvSpPr>
        <p:spPr bwMode="auto">
          <a:xfrm>
            <a:off x="685800" y="2133600"/>
            <a:ext cx="7848600" cy="2286000"/>
          </a:xfrm>
          <a:prstGeom prst="rect">
            <a:avLst/>
          </a:prstGeom>
          <a:noFill/>
          <a:ln w="9525">
            <a:noFill/>
            <a:miter lim="800000"/>
            <a:headEnd/>
            <a:tailEnd/>
          </a:ln>
          <a:effectLst/>
        </p:spPr>
        <p:txBody>
          <a:bodyPr>
            <a:spAutoFit/>
          </a:bodyPr>
          <a:lstStyle/>
          <a:p>
            <a:pPr>
              <a:spcBef>
                <a:spcPct val="50000"/>
              </a:spcBef>
            </a:pPr>
            <a:r>
              <a:rPr lang="en-US" sz="7200"/>
              <a:t>Pathos and some ethos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5363" name="Text Box 3"/>
          <p:cNvSpPr txBox="1">
            <a:spLocks noChangeArrowheads="1"/>
          </p:cNvSpPr>
          <p:nvPr/>
        </p:nvSpPr>
        <p:spPr bwMode="auto">
          <a:xfrm>
            <a:off x="685800" y="533400"/>
            <a:ext cx="7924800" cy="9417050"/>
          </a:xfrm>
          <a:prstGeom prst="rect">
            <a:avLst/>
          </a:prstGeom>
          <a:noFill/>
          <a:ln w="9525">
            <a:noFill/>
            <a:miter lim="800000"/>
            <a:headEnd/>
            <a:tailEnd/>
          </a:ln>
          <a:effectLst/>
        </p:spPr>
        <p:txBody>
          <a:bodyPr>
            <a:spAutoFit/>
          </a:bodyPr>
          <a:lstStyle/>
          <a:p>
            <a:pPr>
              <a:spcBef>
                <a:spcPct val="50000"/>
              </a:spcBef>
            </a:pPr>
            <a:r>
              <a:rPr lang="en-US" sz="7200"/>
              <a:t>What do you think present in the following ad in terms of ethos, pathos, and logos?</a:t>
            </a:r>
          </a:p>
          <a:p>
            <a:pPr>
              <a:spcBef>
                <a:spcPct val="50000"/>
              </a:spcBef>
            </a:pPr>
            <a:r>
              <a:rPr lang="en-US">
                <a:hlinkClick r:id="rId3"/>
              </a:rPr>
              <a:t>http://osocio.org/images/uploads/iapa-3-gr.jpg</a:t>
            </a:r>
            <a:r>
              <a:rPr lang="en-US"/>
              <a:t> </a:t>
            </a:r>
            <a:endParaRPr lang="en-US" sz="7200"/>
          </a:p>
          <a:p>
            <a:pPr>
              <a:spcBef>
                <a:spcPct val="50000"/>
              </a:spcBef>
            </a:pPr>
            <a:r>
              <a:rPr lang="en-US" sz="7200"/>
              <a:t> </a:t>
            </a:r>
          </a:p>
          <a:p>
            <a:pPr>
              <a:spcBef>
                <a:spcPct val="50000"/>
              </a:spcBef>
            </a:pPr>
            <a:endParaRPr lang="en-US" sz="7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0"/>
            <a:ext cx="7772400" cy="1143000"/>
          </a:xfrm>
        </p:spPr>
        <p:txBody>
          <a:bodyPr/>
          <a:lstStyle/>
          <a:p>
            <a:r>
              <a:rPr lang="en-US">
                <a:solidFill>
                  <a:srgbClr val="FF9933"/>
                </a:solidFill>
              </a:rPr>
              <a:t>Instructions for Playing</a:t>
            </a:r>
          </a:p>
        </p:txBody>
      </p:sp>
      <p:sp>
        <p:nvSpPr>
          <p:cNvPr id="73731" name="Rectangle 3"/>
          <p:cNvSpPr>
            <a:spLocks noGrp="1" noChangeArrowheads="1"/>
          </p:cNvSpPr>
          <p:nvPr>
            <p:ph type="body" idx="1"/>
          </p:nvPr>
        </p:nvSpPr>
        <p:spPr>
          <a:xfrm>
            <a:off x="685800" y="1066800"/>
            <a:ext cx="7772400" cy="4114800"/>
          </a:xfrm>
        </p:spPr>
        <p:txBody>
          <a:bodyPr/>
          <a:lstStyle/>
          <a:p>
            <a:pPr>
              <a:lnSpc>
                <a:spcPct val="90000"/>
              </a:lnSpc>
            </a:pPr>
            <a:r>
              <a:rPr lang="en-US" sz="2800" dirty="0">
                <a:solidFill>
                  <a:srgbClr val="FFFF00"/>
                </a:solidFill>
              </a:rPr>
              <a:t>Be in </a:t>
            </a:r>
            <a:r>
              <a:rPr lang="en-US" sz="2800" smtClean="0">
                <a:solidFill>
                  <a:srgbClr val="FFFF00"/>
                </a:solidFill>
              </a:rPr>
              <a:t>a group of </a:t>
            </a:r>
            <a:r>
              <a:rPr lang="en-US" sz="2800" dirty="0">
                <a:solidFill>
                  <a:srgbClr val="FFFF00"/>
                </a:solidFill>
              </a:rPr>
              <a:t>3 </a:t>
            </a:r>
          </a:p>
          <a:p>
            <a:pPr>
              <a:lnSpc>
                <a:spcPct val="90000"/>
              </a:lnSpc>
            </a:pPr>
            <a:r>
              <a:rPr lang="en-US" sz="2800" dirty="0">
                <a:solidFill>
                  <a:srgbClr val="FFFF00"/>
                </a:solidFill>
              </a:rPr>
              <a:t>Play</a:t>
            </a:r>
          </a:p>
          <a:p>
            <a:pPr>
              <a:lnSpc>
                <a:spcPct val="90000"/>
              </a:lnSpc>
            </a:pPr>
            <a:r>
              <a:rPr lang="en-US" sz="2800" dirty="0">
                <a:solidFill>
                  <a:srgbClr val="FFFF00"/>
                </a:solidFill>
              </a:rPr>
              <a:t>Be engaged </a:t>
            </a:r>
          </a:p>
          <a:p>
            <a:pPr>
              <a:lnSpc>
                <a:spcPct val="90000"/>
              </a:lnSpc>
            </a:pPr>
            <a:r>
              <a:rPr lang="en-US" sz="2800" dirty="0">
                <a:solidFill>
                  <a:srgbClr val="FFFF00"/>
                </a:solidFill>
              </a:rPr>
              <a:t>Have fun </a:t>
            </a:r>
          </a:p>
          <a:p>
            <a:pPr>
              <a:lnSpc>
                <a:spcPct val="90000"/>
              </a:lnSpc>
            </a:pPr>
            <a:r>
              <a:rPr lang="en-US" sz="2800" dirty="0">
                <a:solidFill>
                  <a:srgbClr val="FFFF00"/>
                </a:solidFill>
              </a:rPr>
              <a:t>And try to remember everything you studied in this class since the beginning of the semester </a:t>
            </a:r>
            <a:r>
              <a:rPr lang="en-US" sz="2800" dirty="0">
                <a:solidFill>
                  <a:srgbClr val="FFFF00"/>
                </a:solidFill>
                <a:sym typeface="Wingdings" pitchFamily="2" charset="2"/>
              </a:rPr>
              <a:t> </a:t>
            </a:r>
            <a:endParaRPr lang="en-US" sz="2800" dirty="0">
              <a:solidFill>
                <a:srgbClr val="FFFF00"/>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8131"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a:t>Pathos and Ethos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6387" name="Text Box 3"/>
          <p:cNvSpPr txBox="1">
            <a:spLocks noChangeArrowheads="1"/>
          </p:cNvSpPr>
          <p:nvPr/>
        </p:nvSpPr>
        <p:spPr bwMode="auto">
          <a:xfrm>
            <a:off x="533400" y="1600200"/>
            <a:ext cx="8001000" cy="2833688"/>
          </a:xfrm>
          <a:prstGeom prst="rect">
            <a:avLst/>
          </a:prstGeom>
          <a:noFill/>
          <a:ln w="9525">
            <a:noFill/>
            <a:miter lim="800000"/>
            <a:headEnd/>
            <a:tailEnd/>
          </a:ln>
          <a:effectLst/>
        </p:spPr>
        <p:txBody>
          <a:bodyPr>
            <a:spAutoFit/>
          </a:bodyPr>
          <a:lstStyle/>
          <a:p>
            <a:pPr>
              <a:spcBef>
                <a:spcPct val="50000"/>
              </a:spcBef>
            </a:pPr>
            <a:r>
              <a:rPr lang="en-US" sz="7200"/>
              <a:t>Rhetorical Triangle Here? </a:t>
            </a:r>
          </a:p>
          <a:p>
            <a:pPr>
              <a:spcBef>
                <a:spcPct val="50000"/>
              </a:spcBef>
            </a:pPr>
            <a:r>
              <a:rPr lang="en-US">
                <a:hlinkClick r:id="rId3"/>
              </a:rPr>
              <a:t>http://www.youtube.com/watch?v=lgzbhEc6VVo</a:t>
            </a:r>
            <a:r>
              <a:rPr lang="en-US"/>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9155" name="Text Box 3"/>
          <p:cNvSpPr txBox="1">
            <a:spLocks noChangeArrowheads="1"/>
          </p:cNvSpPr>
          <p:nvPr/>
        </p:nvSpPr>
        <p:spPr bwMode="auto">
          <a:xfrm>
            <a:off x="685800" y="2133600"/>
            <a:ext cx="7848600" cy="2286000"/>
          </a:xfrm>
          <a:prstGeom prst="rect">
            <a:avLst/>
          </a:prstGeom>
          <a:noFill/>
          <a:ln w="9525">
            <a:noFill/>
            <a:miter lim="800000"/>
            <a:headEnd/>
            <a:tailEnd/>
          </a:ln>
          <a:effectLst/>
        </p:spPr>
        <p:txBody>
          <a:bodyPr>
            <a:spAutoFit/>
          </a:bodyPr>
          <a:lstStyle/>
          <a:p>
            <a:pPr>
              <a:spcBef>
                <a:spcPct val="50000"/>
              </a:spcBef>
            </a:pPr>
            <a:r>
              <a:rPr lang="en-US" sz="7200"/>
              <a:t>Ethos, pathos, and logos </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7411" name="Text Box 3"/>
          <p:cNvSpPr txBox="1">
            <a:spLocks noChangeArrowheads="1"/>
          </p:cNvSpPr>
          <p:nvPr/>
        </p:nvSpPr>
        <p:spPr bwMode="auto">
          <a:xfrm>
            <a:off x="533400" y="1905000"/>
            <a:ext cx="8077200" cy="3521075"/>
          </a:xfrm>
          <a:prstGeom prst="rect">
            <a:avLst/>
          </a:prstGeom>
          <a:noFill/>
          <a:ln w="9525">
            <a:noFill/>
            <a:miter lim="800000"/>
            <a:headEnd/>
            <a:tailEnd/>
          </a:ln>
          <a:effectLst/>
        </p:spPr>
        <p:txBody>
          <a:bodyPr>
            <a:spAutoFit/>
          </a:bodyPr>
          <a:lstStyle/>
          <a:p>
            <a:pPr>
              <a:spcBef>
                <a:spcPct val="50000"/>
              </a:spcBef>
            </a:pPr>
            <a:r>
              <a:rPr lang="en-US" sz="4500"/>
              <a:t>What would the shape of the rhetorical triangle be if you are writing a letter to the collegian, an informative essay, and a thank you note?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0179" name="Text Box 3"/>
          <p:cNvSpPr txBox="1">
            <a:spLocks noChangeArrowheads="1"/>
          </p:cNvSpPr>
          <p:nvPr/>
        </p:nvSpPr>
        <p:spPr bwMode="auto">
          <a:xfrm>
            <a:off x="685800" y="2133600"/>
            <a:ext cx="7848600" cy="854075"/>
          </a:xfrm>
          <a:prstGeom prst="rect">
            <a:avLst/>
          </a:prstGeom>
          <a:noFill/>
          <a:ln w="9525">
            <a:noFill/>
            <a:miter lim="800000"/>
            <a:headEnd/>
            <a:tailEnd/>
          </a:ln>
          <a:effectLst/>
        </p:spPr>
        <p:txBody>
          <a:bodyPr>
            <a:spAutoFit/>
          </a:bodyPr>
          <a:lstStyle/>
          <a:p>
            <a:pPr>
              <a:spcBef>
                <a:spcPct val="50000"/>
              </a:spcBef>
            </a:pPr>
            <a:r>
              <a:rPr lang="en-US" sz="5000"/>
              <a:t>Well… You know!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8435" name="Text Box 3"/>
          <p:cNvSpPr txBox="1">
            <a:spLocks noChangeArrowheads="1"/>
          </p:cNvSpPr>
          <p:nvPr/>
        </p:nvSpPr>
        <p:spPr bwMode="auto">
          <a:xfrm>
            <a:off x="609600" y="1752600"/>
            <a:ext cx="7924800" cy="3444875"/>
          </a:xfrm>
          <a:prstGeom prst="rect">
            <a:avLst/>
          </a:prstGeom>
          <a:noFill/>
          <a:ln w="9525">
            <a:noFill/>
            <a:miter lim="800000"/>
            <a:headEnd/>
            <a:tailEnd/>
          </a:ln>
          <a:effectLst/>
        </p:spPr>
        <p:txBody>
          <a:bodyPr>
            <a:spAutoFit/>
          </a:bodyPr>
          <a:lstStyle/>
          <a:p>
            <a:r>
              <a:rPr lang="en-US" altLang="zh-TW" sz="5500">
                <a:ea typeface="新細明體" charset="-120"/>
              </a:rPr>
              <a:t>True of false: Capitalize each word of the title and subtitle of the article in a list of reference. </a:t>
            </a:r>
            <a:endParaRPr lang="en-US" sz="55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1203"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a:t>Good Job! </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9460" name="Text Box 4"/>
          <p:cNvSpPr txBox="1">
            <a:spLocks noChangeArrowheads="1"/>
          </p:cNvSpPr>
          <p:nvPr/>
        </p:nvSpPr>
        <p:spPr bwMode="auto">
          <a:xfrm>
            <a:off x="609600" y="1371600"/>
            <a:ext cx="8001000" cy="3382963"/>
          </a:xfrm>
          <a:prstGeom prst="rect">
            <a:avLst/>
          </a:prstGeom>
          <a:noFill/>
          <a:ln w="9525">
            <a:noFill/>
            <a:miter lim="800000"/>
            <a:headEnd/>
            <a:tailEnd/>
          </a:ln>
          <a:effectLst/>
        </p:spPr>
        <p:txBody>
          <a:bodyPr>
            <a:spAutoFit/>
          </a:bodyPr>
          <a:lstStyle/>
          <a:p>
            <a:pPr>
              <a:spcBef>
                <a:spcPct val="50000"/>
              </a:spcBef>
            </a:pPr>
            <a:r>
              <a:rPr lang="en-US" sz="7200"/>
              <a:t>How do you list your references in the reference page? </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2227" name="Text Box 3"/>
          <p:cNvSpPr txBox="1">
            <a:spLocks noChangeArrowheads="1"/>
          </p:cNvSpPr>
          <p:nvPr/>
        </p:nvSpPr>
        <p:spPr bwMode="auto">
          <a:xfrm>
            <a:off x="685800" y="2133600"/>
            <a:ext cx="7848600" cy="1768475"/>
          </a:xfrm>
          <a:prstGeom prst="rect">
            <a:avLst/>
          </a:prstGeom>
          <a:noFill/>
          <a:ln w="9525">
            <a:noFill/>
            <a:miter lim="800000"/>
            <a:headEnd/>
            <a:tailEnd/>
          </a:ln>
          <a:effectLst/>
        </p:spPr>
        <p:txBody>
          <a:bodyPr>
            <a:spAutoFit/>
          </a:bodyPr>
          <a:lstStyle/>
          <a:p>
            <a:pPr>
              <a:spcBef>
                <a:spcPct val="50000"/>
              </a:spcBef>
            </a:pPr>
            <a:r>
              <a:rPr lang="en-US" sz="5500"/>
              <a:t>Last names– alphabetically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0483" name="Text Box 3"/>
          <p:cNvSpPr txBox="1">
            <a:spLocks noChangeArrowheads="1"/>
          </p:cNvSpPr>
          <p:nvPr/>
        </p:nvSpPr>
        <p:spPr bwMode="auto">
          <a:xfrm>
            <a:off x="457200" y="457200"/>
            <a:ext cx="7924800" cy="5943600"/>
          </a:xfrm>
          <a:prstGeom prst="rect">
            <a:avLst/>
          </a:prstGeom>
          <a:noFill/>
          <a:ln w="9525">
            <a:noFill/>
            <a:miter lim="800000"/>
            <a:headEnd/>
            <a:tailEnd/>
          </a:ln>
          <a:effectLst/>
        </p:spPr>
        <p:txBody>
          <a:bodyPr>
            <a:spAutoFit/>
          </a:bodyPr>
          <a:lstStyle/>
          <a:p>
            <a:pPr algn="l"/>
            <a:r>
              <a:rPr lang="en-US" altLang="zh-TW">
                <a:ea typeface="新細明體" charset="-120"/>
              </a:rPr>
              <a:t> 11. </a:t>
            </a:r>
            <a:r>
              <a:rPr lang="en-US" altLang="zh-TW" sz="2000">
                <a:ea typeface="新細明體" charset="-120"/>
              </a:rPr>
              <a:t>Edit the following for the citation of a reference </a:t>
            </a:r>
            <a:r>
              <a:rPr lang="en-US" altLang="zh-TW" sz="2000" u="sng">
                <a:ea typeface="新細明體" charset="-120"/>
              </a:rPr>
              <a:t>in text</a:t>
            </a:r>
            <a:r>
              <a:rPr lang="en-US" altLang="zh-TW" sz="2000">
                <a:ea typeface="新細明體" charset="-120"/>
              </a:rPr>
              <a:t>. </a:t>
            </a:r>
          </a:p>
          <a:p>
            <a:pPr algn="l"/>
            <a:r>
              <a:rPr lang="en-US" altLang="zh-TW" sz="2000">
                <a:ea typeface="新細明體" charset="-120"/>
              </a:rPr>
              <a:t>          “This theory developed out of his experiences as a psychotherapist. He was</a:t>
            </a:r>
          </a:p>
          <a:p>
            <a:pPr algn="l"/>
            <a:r>
              <a:rPr lang="en-US" altLang="zh-TW" sz="2000">
                <a:ea typeface="新細明體" charset="-120"/>
              </a:rPr>
              <a:t> impressed by the extent to which his clients spoke in terms of the self” (Johnson,</a:t>
            </a:r>
          </a:p>
          <a:p>
            <a:pPr algn="l"/>
            <a:r>
              <a:rPr lang="en-US" altLang="zh-TW" sz="2000">
                <a:ea typeface="新細明體" charset="-120"/>
              </a:rPr>
              <a:t> 1959, pages 200-201).</a:t>
            </a:r>
          </a:p>
          <a:p>
            <a:pPr algn="l"/>
            <a:r>
              <a:rPr lang="en-US" altLang="zh-TW" sz="2000">
                <a:ea typeface="新細明體" charset="-120"/>
              </a:rPr>
              <a:t>      a.  leave as is</a:t>
            </a:r>
          </a:p>
          <a:p>
            <a:pPr algn="l"/>
            <a:r>
              <a:rPr lang="en-US" altLang="zh-TW" sz="2000">
                <a:ea typeface="新細明體" charset="-120"/>
              </a:rPr>
              <a:t>                  b.  “This theory developed out of his experiences as a psychotherapist. He was</a:t>
            </a:r>
          </a:p>
          <a:p>
            <a:pPr algn="l"/>
            <a:r>
              <a:rPr lang="en-US" altLang="zh-TW" sz="2000">
                <a:ea typeface="新細明體" charset="-120"/>
              </a:rPr>
              <a:t> impressed by the extent to which his clients spoke in terms of the self” </a:t>
            </a:r>
          </a:p>
          <a:p>
            <a:pPr algn="l"/>
            <a:r>
              <a:rPr lang="en-US" altLang="zh-TW" sz="2000">
                <a:ea typeface="新細明體" charset="-120"/>
              </a:rPr>
              <a:t>(Johnson, 1959, p. 200-201).</a:t>
            </a:r>
          </a:p>
          <a:p>
            <a:pPr algn="l"/>
            <a:r>
              <a:rPr lang="en-US" altLang="zh-TW" sz="2000">
                <a:ea typeface="新細明體" charset="-120"/>
              </a:rPr>
              <a:t>                  c.  “This theory developed out of his experiences as a psychotherapist. He was</a:t>
            </a:r>
          </a:p>
          <a:p>
            <a:pPr algn="l"/>
            <a:r>
              <a:rPr lang="en-US" altLang="zh-TW" sz="2000">
                <a:ea typeface="新細明體" charset="-120"/>
              </a:rPr>
              <a:t> impressed by the extent to which his clients spoke in terms of the self” </a:t>
            </a:r>
          </a:p>
          <a:p>
            <a:pPr algn="l"/>
            <a:r>
              <a:rPr lang="en-US" altLang="zh-TW" sz="2000">
                <a:ea typeface="新細明體" charset="-120"/>
              </a:rPr>
              <a:t>(Johnson, 1959, pp. 200-201).</a:t>
            </a:r>
          </a:p>
          <a:p>
            <a:pPr algn="l"/>
            <a:r>
              <a:rPr lang="en-US" altLang="zh-TW" sz="2000">
                <a:ea typeface="新細明體" charset="-120"/>
              </a:rPr>
              <a:t>                  d.  “This theory developed out of his experiences as a psychotherapist. He was</a:t>
            </a:r>
          </a:p>
          <a:p>
            <a:pPr algn="l"/>
            <a:r>
              <a:rPr lang="en-US" altLang="zh-TW" sz="2000">
                <a:ea typeface="新細明體" charset="-120"/>
              </a:rPr>
              <a:t> impressed by the extent to which his clients spoke in terms of the self” </a:t>
            </a:r>
          </a:p>
          <a:p>
            <a:pPr algn="l"/>
            <a:r>
              <a:rPr lang="en-US" altLang="zh-TW" sz="2000">
                <a:ea typeface="新細明體" charset="-120"/>
              </a:rPr>
              <a:t>(Johnson, 1959, </a:t>
            </a:r>
            <a:r>
              <a:rPr lang="en-US" altLang="zh-TW" sz="2000" i="1">
                <a:ea typeface="新細明體" charset="-120"/>
              </a:rPr>
              <a:t>200-201</a:t>
            </a:r>
            <a:r>
              <a:rPr lang="en-US" altLang="zh-TW" sz="2000">
                <a:ea typeface="新細明體" charset="-120"/>
              </a:rPr>
              <a:t>).</a:t>
            </a:r>
            <a:endParaRPr lang="en-US"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WordArt 4"/>
          <p:cNvSpPr>
            <a:spLocks noChangeArrowheads="1" noChangeShapeType="1" noTextEdit="1"/>
          </p:cNvSpPr>
          <p:nvPr/>
        </p:nvSpPr>
        <p:spPr bwMode="auto">
          <a:xfrm>
            <a:off x="838200" y="304800"/>
            <a:ext cx="6781800" cy="2667000"/>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r>
              <a:rPr lang="en-US" sz="3600" kern="10">
                <a:ln w="9525">
                  <a:round/>
                  <a:headEnd/>
                  <a:tailEnd/>
                </a:ln>
                <a:gradFill rotWithShape="0">
                  <a:gsLst>
                    <a:gs pos="0">
                      <a:srgbClr val="FFE701"/>
                    </a:gs>
                    <a:gs pos="100000">
                      <a:srgbClr val="FE3E02"/>
                    </a:gs>
                  </a:gsLst>
                  <a:lin ang="5400000" scaled="1"/>
                </a:gradFill>
                <a:latin typeface="Impact"/>
              </a:rPr>
              <a:t>Jeopardy</a:t>
            </a:r>
          </a:p>
        </p:txBody>
      </p:sp>
      <p:sp>
        <p:nvSpPr>
          <p:cNvPr id="3077" name="Text Box 5"/>
          <p:cNvSpPr txBox="1">
            <a:spLocks noChangeArrowheads="1"/>
          </p:cNvSpPr>
          <p:nvPr/>
        </p:nvSpPr>
        <p:spPr bwMode="auto">
          <a:xfrm>
            <a:off x="381000" y="3200400"/>
            <a:ext cx="8382000" cy="3019425"/>
          </a:xfrm>
          <a:prstGeom prst="rect">
            <a:avLst/>
          </a:prstGeom>
          <a:noFill/>
          <a:ln w="9525">
            <a:noFill/>
            <a:miter lim="800000"/>
            <a:headEnd/>
            <a:tailEnd/>
          </a:ln>
          <a:effectLst/>
        </p:spPr>
        <p:txBody>
          <a:bodyPr>
            <a:spAutoFit/>
          </a:bodyPr>
          <a:lstStyle/>
          <a:p>
            <a:r>
              <a:rPr lang="en-US" sz="4800" b="0"/>
              <a:t>Choose a category.  </a:t>
            </a:r>
          </a:p>
          <a:p>
            <a:r>
              <a:rPr lang="en-US" sz="4800" b="0"/>
              <a:t>You will be given the answer.  </a:t>
            </a:r>
          </a:p>
          <a:p>
            <a:r>
              <a:rPr lang="en-US" sz="4800" b="0"/>
              <a:t>You must give the correct question.</a:t>
            </a:r>
            <a:endParaRPr lang="en-US" b="0">
              <a:solidFill>
                <a:schemeClr val="tx1"/>
              </a:solidFill>
            </a:endParaRPr>
          </a:p>
        </p:txBody>
      </p:sp>
      <p:sp>
        <p:nvSpPr>
          <p:cNvPr id="3079" name="AutoShape 7">
            <a:hlinkClick r:id="rId3" action="ppaction://hlinksldjump" highlightClick="1"/>
          </p:cNvPr>
          <p:cNvSpPr>
            <a:spLocks noChangeArrowheads="1"/>
          </p:cNvSpPr>
          <p:nvPr/>
        </p:nvSpPr>
        <p:spPr bwMode="auto">
          <a:xfrm>
            <a:off x="5867400" y="5334000"/>
            <a:ext cx="2743200" cy="1219200"/>
          </a:xfrm>
          <a:prstGeom prst="actionButtonBlank">
            <a:avLst/>
          </a:prstGeom>
          <a:solidFill>
            <a:schemeClr val="accent2"/>
          </a:solidFill>
          <a:ln w="9525">
            <a:solidFill>
              <a:schemeClr val="tx1"/>
            </a:solidFill>
            <a:miter lim="800000"/>
            <a:headEnd/>
            <a:tailEnd/>
          </a:ln>
          <a:effectLst/>
        </p:spPr>
        <p:txBody>
          <a:bodyPr wrap="none" anchor="ctr"/>
          <a:lstStyle/>
          <a:p>
            <a:r>
              <a:rPr lang="en-US">
                <a:solidFill>
                  <a:srgbClr val="FFFF00"/>
                </a:solidFill>
                <a:hlinkClick r:id="rId3" action="ppaction://hlinksldjump"/>
              </a:rPr>
              <a:t>Click to begin.</a:t>
            </a:r>
            <a:endParaRPr lang="en-US" b="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0" fill="hold"/>
                                        <p:tgtEl>
                                          <p:spTgt spid="3076"/>
                                        </p:tgtEl>
                                        <p:attrNameLst>
                                          <p:attrName>ppt_w</p:attrName>
                                        </p:attrNameLst>
                                      </p:cBhvr>
                                      <p:tavLst>
                                        <p:tav tm="0" fmla="#ppt_w*sin(2.5*pi*$)">
                                          <p:val>
                                            <p:fltVal val="0"/>
                                          </p:val>
                                        </p:tav>
                                        <p:tav tm="100000">
                                          <p:val>
                                            <p:fltVal val="1"/>
                                          </p:val>
                                        </p:tav>
                                      </p:tavLst>
                                    </p:anim>
                                    <p:anim calcmode="lin" valueType="num">
                                      <p:cBhvr>
                                        <p:cTn id="8" dur="5000" fill="hold"/>
                                        <p:tgtEl>
                                          <p:spTgt spid="307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This is Jeopard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3251"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a:t>c</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1507" name="Text Box 3"/>
          <p:cNvSpPr txBox="1">
            <a:spLocks noChangeArrowheads="1"/>
          </p:cNvSpPr>
          <p:nvPr/>
        </p:nvSpPr>
        <p:spPr bwMode="auto">
          <a:xfrm>
            <a:off x="609600" y="457200"/>
            <a:ext cx="8077200" cy="5705475"/>
          </a:xfrm>
          <a:prstGeom prst="rect">
            <a:avLst/>
          </a:prstGeom>
          <a:noFill/>
          <a:ln w="9525">
            <a:noFill/>
            <a:miter lim="800000"/>
            <a:headEnd/>
            <a:tailEnd/>
          </a:ln>
          <a:effectLst/>
        </p:spPr>
        <p:txBody>
          <a:bodyPr>
            <a:spAutoFit/>
          </a:bodyPr>
          <a:lstStyle/>
          <a:p>
            <a:pPr marL="457200" indent="-457200" algn="l"/>
            <a:r>
              <a:rPr lang="en-US" altLang="zh-TW" sz="2300">
                <a:ea typeface="新細明體" charset="-120"/>
              </a:rPr>
              <a:t>Edit the following for the application of APA reference style:</a:t>
            </a:r>
          </a:p>
          <a:p>
            <a:pPr marL="457200" indent="-457200" algn="l"/>
            <a:endParaRPr lang="en-US" altLang="zh-TW" sz="2300">
              <a:ea typeface="新細明體" charset="-120"/>
            </a:endParaRPr>
          </a:p>
          <a:p>
            <a:pPr marL="457200" indent="-457200" algn="l"/>
            <a:r>
              <a:rPr lang="en-US" altLang="zh-TW" sz="2300">
                <a:ea typeface="新細明體" charset="-120"/>
              </a:rPr>
              <a:t>Eagly, A. H. and Carli, L. L.</a:t>
            </a:r>
            <a:r>
              <a:rPr lang="en-US" altLang="zh-TW" sz="2300" i="1">
                <a:ea typeface="新細明體" charset="-120"/>
              </a:rPr>
              <a:t> 1981</a:t>
            </a:r>
            <a:r>
              <a:rPr lang="en-US" altLang="zh-TW" sz="2300">
                <a:ea typeface="新細明體" charset="-120"/>
              </a:rPr>
              <a:t>. “Sex of researchers and sex-typed communications as determinants of sex differences in influenceability.” </a:t>
            </a:r>
            <a:r>
              <a:rPr lang="en-US" altLang="zh-TW" sz="2300" i="1">
                <a:ea typeface="新細明體" charset="-120"/>
              </a:rPr>
              <a:t>Psychological Bulletin</a:t>
            </a:r>
            <a:r>
              <a:rPr lang="en-US" altLang="zh-TW" sz="2300">
                <a:ea typeface="新細明體" charset="-120"/>
              </a:rPr>
              <a:t>, </a:t>
            </a:r>
            <a:r>
              <a:rPr lang="en-US" altLang="zh-TW" sz="2300" i="1">
                <a:ea typeface="新細明體" charset="-120"/>
              </a:rPr>
              <a:t>90</a:t>
            </a:r>
            <a:r>
              <a:rPr lang="en-US" altLang="zh-TW" sz="2300">
                <a:ea typeface="新細明體" charset="-120"/>
              </a:rPr>
              <a:t>, 1-20.</a:t>
            </a:r>
          </a:p>
          <a:p>
            <a:pPr marL="914400" lvl="1" indent="-457200" algn="l"/>
            <a:r>
              <a:rPr lang="en-US" altLang="zh-TW" sz="2300">
                <a:ea typeface="新細明體" charset="-120"/>
              </a:rPr>
              <a:t>leave as is</a:t>
            </a:r>
          </a:p>
          <a:p>
            <a:pPr marL="914400" lvl="1" indent="-457200" algn="l"/>
            <a:endParaRPr lang="en-US" altLang="zh-TW" sz="2300">
              <a:ea typeface="新細明體" charset="-120"/>
            </a:endParaRPr>
          </a:p>
          <a:p>
            <a:pPr marL="457200" indent="-457200" algn="l"/>
            <a:r>
              <a:rPr lang="en-US" altLang="zh-TW" sz="2300">
                <a:ea typeface="新細明體" charset="-120"/>
              </a:rPr>
              <a:t>b. Eagly, A. H. &amp; Carli, L. L.</a:t>
            </a:r>
            <a:r>
              <a:rPr lang="en-US" altLang="zh-TW" sz="2300" i="1">
                <a:ea typeface="新細明體" charset="-120"/>
              </a:rPr>
              <a:t> </a:t>
            </a:r>
            <a:r>
              <a:rPr lang="en-US" altLang="zh-TW" sz="2300">
                <a:ea typeface="新細明體" charset="-120"/>
              </a:rPr>
              <a:t>(1981). Sex of researchers and sex-typed communications as determinants of sex differences in influenceability. </a:t>
            </a:r>
            <a:r>
              <a:rPr lang="en-US" altLang="zh-TW" sz="2300" i="1">
                <a:ea typeface="新細明體" charset="-120"/>
              </a:rPr>
              <a:t>Psychological Bulletin</a:t>
            </a:r>
            <a:r>
              <a:rPr lang="en-US" altLang="zh-TW" sz="2300">
                <a:ea typeface="新細明體" charset="-120"/>
              </a:rPr>
              <a:t>, </a:t>
            </a:r>
            <a:r>
              <a:rPr lang="en-US" altLang="zh-TW" sz="2300" i="1">
                <a:ea typeface="新細明體" charset="-120"/>
              </a:rPr>
              <a:t>90</a:t>
            </a:r>
            <a:r>
              <a:rPr lang="en-US" altLang="zh-TW" sz="2300">
                <a:ea typeface="新細明體" charset="-120"/>
              </a:rPr>
              <a:t>, 1-20.</a:t>
            </a:r>
          </a:p>
          <a:p>
            <a:pPr marL="457200" indent="-457200" algn="l"/>
            <a:r>
              <a:rPr lang="en-US" altLang="zh-TW" sz="2300">
                <a:ea typeface="新細明體" charset="-120"/>
              </a:rPr>
              <a:t>c. Eagly, A. H. &amp; Carli, L. L.</a:t>
            </a:r>
            <a:r>
              <a:rPr lang="en-US" altLang="zh-TW" sz="2300" i="1">
                <a:ea typeface="新細明體" charset="-120"/>
              </a:rPr>
              <a:t> </a:t>
            </a:r>
            <a:r>
              <a:rPr lang="en-US" altLang="zh-TW" sz="2300">
                <a:ea typeface="新細明體" charset="-120"/>
              </a:rPr>
              <a:t>1981. Sex of researchers and sex-typed communications as determinants of sex differences in influenceability. </a:t>
            </a:r>
            <a:r>
              <a:rPr lang="en-US" altLang="zh-TW" sz="2300" i="1">
                <a:ea typeface="新細明體" charset="-120"/>
              </a:rPr>
              <a:t>Psychological Bulletin</a:t>
            </a:r>
            <a:r>
              <a:rPr lang="en-US" altLang="zh-TW" sz="2300">
                <a:ea typeface="新細明體" charset="-120"/>
              </a:rPr>
              <a:t>, </a:t>
            </a:r>
            <a:r>
              <a:rPr lang="en-US" altLang="zh-TW" sz="2300" i="1">
                <a:ea typeface="新細明體" charset="-120"/>
              </a:rPr>
              <a:t>90</a:t>
            </a:r>
            <a:r>
              <a:rPr lang="en-US" altLang="zh-TW" sz="2300">
                <a:ea typeface="新細明體" charset="-120"/>
              </a:rPr>
              <a:t>, 1-20.</a:t>
            </a:r>
          </a:p>
          <a:p>
            <a:pPr marL="457200" indent="-457200" algn="l"/>
            <a:r>
              <a:rPr lang="en-US" altLang="zh-TW" sz="2300">
                <a:ea typeface="新細明體" charset="-120"/>
              </a:rPr>
              <a:t>d. Eagly, A. H. &amp; Carli, L. L.</a:t>
            </a:r>
            <a:r>
              <a:rPr lang="en-US" altLang="zh-TW" sz="2300" i="1">
                <a:ea typeface="新細明體" charset="-120"/>
              </a:rPr>
              <a:t> </a:t>
            </a:r>
            <a:r>
              <a:rPr lang="en-US" altLang="zh-TW" sz="2300">
                <a:ea typeface="新細明體" charset="-120"/>
              </a:rPr>
              <a:t>(1981). </a:t>
            </a:r>
            <a:r>
              <a:rPr lang="en-US" altLang="zh-TW" sz="2300" i="1">
                <a:ea typeface="新細明體" charset="-120"/>
              </a:rPr>
              <a:t>Sex of researchers and sex-typed communications as determinants of sex differences in influenceability</a:t>
            </a:r>
            <a:r>
              <a:rPr lang="en-US" altLang="zh-TW" sz="2300">
                <a:ea typeface="新細明體" charset="-120"/>
              </a:rPr>
              <a:t>. Psychological Bulletin, </a:t>
            </a:r>
            <a:r>
              <a:rPr lang="en-US" altLang="zh-TW" sz="2300" i="1">
                <a:ea typeface="新細明體" charset="-120"/>
              </a:rPr>
              <a:t>90</a:t>
            </a:r>
            <a:r>
              <a:rPr lang="en-US" altLang="zh-TW" sz="2300">
                <a:ea typeface="新細明體" charset="-120"/>
              </a:rPr>
              <a:t>, 1-20.</a:t>
            </a:r>
            <a:endParaRPr lang="en-US" sz="23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4275"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a:t>b</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2531" name="Text Box 3"/>
          <p:cNvSpPr txBox="1">
            <a:spLocks noChangeArrowheads="1"/>
          </p:cNvSpPr>
          <p:nvPr/>
        </p:nvSpPr>
        <p:spPr bwMode="auto">
          <a:xfrm>
            <a:off x="381000" y="685800"/>
            <a:ext cx="8077200" cy="5576888"/>
          </a:xfrm>
          <a:prstGeom prst="rect">
            <a:avLst/>
          </a:prstGeom>
          <a:noFill/>
          <a:ln w="9525">
            <a:noFill/>
            <a:miter lim="800000"/>
            <a:headEnd/>
            <a:tailEnd/>
          </a:ln>
          <a:effectLst/>
        </p:spPr>
        <p:txBody>
          <a:bodyPr>
            <a:spAutoFit/>
          </a:bodyPr>
          <a:lstStyle/>
          <a:p>
            <a:pPr>
              <a:spcBef>
                <a:spcPct val="50000"/>
              </a:spcBef>
            </a:pPr>
            <a:r>
              <a:rPr lang="en-US" sz="7200"/>
              <a:t>For being brave and click on this number in this category, you get a free point!</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5299" name="Text Box 3"/>
          <p:cNvSpPr txBox="1">
            <a:spLocks noChangeArrowheads="1"/>
          </p:cNvSpPr>
          <p:nvPr/>
        </p:nvSpPr>
        <p:spPr bwMode="auto">
          <a:xfrm>
            <a:off x="685800" y="2133600"/>
            <a:ext cx="7848600" cy="854075"/>
          </a:xfrm>
          <a:prstGeom prst="rect">
            <a:avLst/>
          </a:prstGeom>
          <a:noFill/>
          <a:ln w="9525">
            <a:noFill/>
            <a:miter lim="800000"/>
            <a:headEnd/>
            <a:tailEnd/>
          </a:ln>
          <a:effectLst/>
        </p:spPr>
        <p:txBody>
          <a:bodyPr>
            <a:spAutoFit/>
          </a:bodyPr>
          <a:lstStyle/>
          <a:p>
            <a:pPr>
              <a:spcBef>
                <a:spcPct val="50000"/>
              </a:spcBef>
            </a:pPr>
            <a:r>
              <a:rPr lang="en-US" sz="5000">
                <a:sym typeface="Wingdings" pitchFamily="2" charset="2"/>
              </a:rPr>
              <a:t> </a:t>
            </a:r>
            <a:endParaRPr lang="en-US" sz="5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3555" name="Text Box 3"/>
          <p:cNvSpPr txBox="1">
            <a:spLocks noChangeArrowheads="1"/>
          </p:cNvSpPr>
          <p:nvPr/>
        </p:nvSpPr>
        <p:spPr bwMode="auto">
          <a:xfrm>
            <a:off x="609600" y="1447800"/>
            <a:ext cx="7848600" cy="344487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altLang="zh-TW" sz="5500">
                <a:ea typeface="新細明體" charset="-120"/>
              </a:rPr>
              <a:t>If there is no date on the webpage, how do you do an in-text citation?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6323"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a:t>n.d. </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4579" name="Text Box 3"/>
          <p:cNvSpPr txBox="1">
            <a:spLocks noChangeArrowheads="1"/>
          </p:cNvSpPr>
          <p:nvPr/>
        </p:nvSpPr>
        <p:spPr bwMode="auto">
          <a:xfrm>
            <a:off x="609600" y="1905000"/>
            <a:ext cx="7848600" cy="344487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altLang="zh-TW" sz="5500">
                <a:ea typeface="新細明體" charset="-120"/>
              </a:rPr>
              <a:t>If there is no author on the webpage, how do you do an in-text citation?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7347" name="Text Box 3"/>
          <p:cNvSpPr txBox="1">
            <a:spLocks noChangeArrowheads="1"/>
          </p:cNvSpPr>
          <p:nvPr/>
        </p:nvSpPr>
        <p:spPr bwMode="auto">
          <a:xfrm>
            <a:off x="685800" y="2133600"/>
            <a:ext cx="7848600" cy="3382963"/>
          </a:xfrm>
          <a:prstGeom prst="rect">
            <a:avLst/>
          </a:prstGeom>
          <a:noFill/>
          <a:ln w="9525">
            <a:noFill/>
            <a:miter lim="800000"/>
            <a:headEnd/>
            <a:tailEnd/>
          </a:ln>
          <a:effectLst/>
        </p:spPr>
        <p:txBody>
          <a:bodyPr>
            <a:spAutoFit/>
          </a:bodyPr>
          <a:lstStyle/>
          <a:p>
            <a:pPr>
              <a:spcBef>
                <a:spcPct val="50000"/>
              </a:spcBef>
            </a:pPr>
            <a:r>
              <a:rPr lang="en-US" sz="7200"/>
              <a:t>Organization, if not, title of the page</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5603" name="Text Box 3"/>
          <p:cNvSpPr txBox="1">
            <a:spLocks noChangeArrowheads="1"/>
          </p:cNvSpPr>
          <p:nvPr/>
        </p:nvSpPr>
        <p:spPr bwMode="auto">
          <a:xfrm>
            <a:off x="609600" y="381000"/>
            <a:ext cx="7620000" cy="4821238"/>
          </a:xfrm>
          <a:prstGeom prst="rect">
            <a:avLst/>
          </a:prstGeom>
          <a:noFill/>
          <a:ln w="9525">
            <a:noFill/>
            <a:miter lim="800000"/>
            <a:headEnd/>
            <a:tailEnd/>
          </a:ln>
          <a:effectLst/>
        </p:spPr>
        <p:txBody>
          <a:bodyPr>
            <a:spAutoFit/>
          </a:bodyPr>
          <a:lstStyle/>
          <a:p>
            <a:pPr marL="457200" indent="-457200" algn="l"/>
            <a:r>
              <a:rPr lang="en-US" altLang="zh-TW" sz="2700">
                <a:ea typeface="新細明體" charset="-120"/>
              </a:rPr>
              <a:t>Vroom &amp; Yetton (1973) took a more practical approach to leadership and decision making.</a:t>
            </a:r>
          </a:p>
          <a:p>
            <a:pPr marL="457200" indent="-457200" algn="l"/>
            <a:endParaRPr lang="en-US" altLang="zh-TW" sz="2700">
              <a:ea typeface="新細明體" charset="-120"/>
            </a:endParaRPr>
          </a:p>
          <a:p>
            <a:pPr marL="914400" lvl="1" indent="-457200" algn="l">
              <a:buFontTx/>
              <a:buChar char="•"/>
            </a:pPr>
            <a:r>
              <a:rPr lang="en-US" altLang="zh-TW" sz="2700">
                <a:ea typeface="新細明體" charset="-120"/>
              </a:rPr>
              <a:t>leave as is</a:t>
            </a:r>
          </a:p>
          <a:p>
            <a:pPr marL="914400" lvl="1" indent="-457200" algn="l">
              <a:buFontTx/>
              <a:buChar char="•"/>
            </a:pPr>
            <a:r>
              <a:rPr lang="en-US" altLang="zh-TW" sz="2700">
                <a:ea typeface="新細明體" charset="-120"/>
              </a:rPr>
              <a:t>Vroom/Yetton (1973) took a more practical approach to leadership and decision making.</a:t>
            </a:r>
          </a:p>
          <a:p>
            <a:pPr marL="914400" lvl="1" indent="-457200" algn="l">
              <a:buFontTx/>
              <a:buChar char="•"/>
            </a:pPr>
            <a:r>
              <a:rPr lang="en-US" altLang="zh-TW" sz="2700">
                <a:ea typeface="新細明體" charset="-120"/>
              </a:rPr>
              <a:t>Vroom, and Yetton (1973) took a more practical approach to leadership and decision making.</a:t>
            </a:r>
          </a:p>
          <a:p>
            <a:pPr marL="914400" lvl="1" indent="-457200" algn="l">
              <a:buFontTx/>
              <a:buChar char="•"/>
            </a:pPr>
            <a:r>
              <a:rPr lang="en-US" altLang="zh-TW" sz="2700">
                <a:ea typeface="新細明體" charset="-120"/>
              </a:rPr>
              <a:t>Vroom and Yetton (1973) took a more practical approach to leadership and decision making.</a:t>
            </a:r>
          </a:p>
          <a:p>
            <a:pPr marL="457200" indent="-457200">
              <a:spcBef>
                <a:spcPct val="50000"/>
              </a:spcBef>
              <a:buFontTx/>
              <a:buChar char="•"/>
            </a:pPr>
            <a:endParaRPr lang="en-US" sz="27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AutoShape 24">
            <a:hlinkClick r:id="rId3" action="ppaction://hlinksldjump" highlightClick="1"/>
          </p:cNvPr>
          <p:cNvSpPr>
            <a:spLocks noChangeArrowheads="1"/>
          </p:cNvSpPr>
          <p:nvPr/>
        </p:nvSpPr>
        <p:spPr bwMode="auto">
          <a:xfrm>
            <a:off x="1828800" y="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t>Rhetorical </a:t>
            </a:r>
          </a:p>
          <a:p>
            <a:r>
              <a:rPr lang="en-US"/>
              <a:t>triangle</a:t>
            </a:r>
            <a:endParaRPr lang="en-US" b="0">
              <a:solidFill>
                <a:schemeClr val="tx1"/>
              </a:solidFill>
            </a:endParaRPr>
          </a:p>
        </p:txBody>
      </p:sp>
      <p:sp>
        <p:nvSpPr>
          <p:cNvPr id="2074" name="AutoShape 26">
            <a:hlinkClick r:id="rId3" action="ppaction://hlinksldjump" highlightClick="1"/>
          </p:cNvPr>
          <p:cNvSpPr>
            <a:spLocks noChangeArrowheads="1"/>
          </p:cNvSpPr>
          <p:nvPr/>
        </p:nvSpPr>
        <p:spPr bwMode="auto">
          <a:xfrm>
            <a:off x="5486400" y="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t>In-text </a:t>
            </a:r>
          </a:p>
          <a:p>
            <a:r>
              <a:rPr lang="en-US"/>
              <a:t>citation</a:t>
            </a:r>
            <a:endParaRPr lang="en-US" b="0">
              <a:solidFill>
                <a:schemeClr val="tx1"/>
              </a:solidFill>
            </a:endParaRPr>
          </a:p>
        </p:txBody>
      </p:sp>
      <p:sp>
        <p:nvSpPr>
          <p:cNvPr id="2075" name="AutoShape 27">
            <a:hlinkClick r:id="rId3" action="ppaction://hlinksldjump" highlightClick="1"/>
          </p:cNvPr>
          <p:cNvSpPr>
            <a:spLocks noChangeArrowheads="1"/>
          </p:cNvSpPr>
          <p:nvPr/>
        </p:nvSpPr>
        <p:spPr bwMode="auto">
          <a:xfrm>
            <a:off x="7343775" y="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t>Essay </a:t>
            </a:r>
          </a:p>
        </p:txBody>
      </p:sp>
      <p:sp>
        <p:nvSpPr>
          <p:cNvPr id="2077" name="AutoShape 29">
            <a:hlinkClick r:id="" action="ppaction://noaction" highlightClick="1"/>
          </p:cNvPr>
          <p:cNvSpPr>
            <a:spLocks noChangeArrowheads="1"/>
          </p:cNvSpPr>
          <p:nvPr/>
        </p:nvSpPr>
        <p:spPr bwMode="auto">
          <a:xfrm>
            <a:off x="0" y="1143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4" action="ppaction://hlinksldjump"/>
              </a:rPr>
              <a:t>10 Point</a:t>
            </a:r>
            <a:endParaRPr lang="en-US" b="0">
              <a:solidFill>
                <a:schemeClr val="tx1"/>
              </a:solidFill>
            </a:endParaRPr>
          </a:p>
        </p:txBody>
      </p:sp>
      <p:sp>
        <p:nvSpPr>
          <p:cNvPr id="2078" name="AutoShape 30">
            <a:hlinkClick r:id="" action="ppaction://noaction" highlightClick="1"/>
          </p:cNvPr>
          <p:cNvSpPr>
            <a:spLocks noChangeArrowheads="1"/>
          </p:cNvSpPr>
          <p:nvPr/>
        </p:nvSpPr>
        <p:spPr bwMode="auto">
          <a:xfrm>
            <a:off x="0" y="2286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5" action="ppaction://hlinksldjump"/>
              </a:rPr>
              <a:t>20 Points</a:t>
            </a:r>
            <a:endParaRPr lang="en-US"/>
          </a:p>
        </p:txBody>
      </p:sp>
      <p:sp>
        <p:nvSpPr>
          <p:cNvPr id="2079" name="AutoShape 31">
            <a:hlinkClick r:id="" action="ppaction://noaction" highlightClick="1"/>
          </p:cNvPr>
          <p:cNvSpPr>
            <a:spLocks noChangeArrowheads="1"/>
          </p:cNvSpPr>
          <p:nvPr/>
        </p:nvSpPr>
        <p:spPr bwMode="auto">
          <a:xfrm>
            <a:off x="0" y="3429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6" action="ppaction://hlinksldjump"/>
              </a:rPr>
              <a:t>30 Points</a:t>
            </a:r>
            <a:endParaRPr lang="en-US"/>
          </a:p>
        </p:txBody>
      </p:sp>
      <p:sp>
        <p:nvSpPr>
          <p:cNvPr id="2080" name="AutoShape 32">
            <a:hlinkClick r:id="" action="ppaction://noaction" highlightClick="1"/>
          </p:cNvPr>
          <p:cNvSpPr>
            <a:spLocks noChangeArrowheads="1"/>
          </p:cNvSpPr>
          <p:nvPr/>
        </p:nvSpPr>
        <p:spPr bwMode="auto">
          <a:xfrm>
            <a:off x="0" y="4572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7" action="ppaction://hlinksldjump"/>
              </a:rPr>
              <a:t>40 Points</a:t>
            </a:r>
            <a:endParaRPr lang="en-US"/>
          </a:p>
        </p:txBody>
      </p:sp>
      <p:sp>
        <p:nvSpPr>
          <p:cNvPr id="2081" name="AutoShape 33">
            <a:hlinkClick r:id="" action="ppaction://noaction" highlightClick="1"/>
          </p:cNvPr>
          <p:cNvSpPr>
            <a:spLocks noChangeArrowheads="1"/>
          </p:cNvSpPr>
          <p:nvPr/>
        </p:nvSpPr>
        <p:spPr bwMode="auto">
          <a:xfrm>
            <a:off x="0" y="5715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8" action="ppaction://hlinksldjump"/>
              </a:rPr>
              <a:t>50 Points</a:t>
            </a:r>
            <a:endParaRPr lang="en-US"/>
          </a:p>
        </p:txBody>
      </p:sp>
      <p:sp>
        <p:nvSpPr>
          <p:cNvPr id="2082" name="AutoShape 34">
            <a:hlinkClick r:id="" action="ppaction://noaction" highlightClick="1"/>
          </p:cNvPr>
          <p:cNvSpPr>
            <a:spLocks noChangeArrowheads="1"/>
          </p:cNvSpPr>
          <p:nvPr/>
        </p:nvSpPr>
        <p:spPr bwMode="auto">
          <a:xfrm>
            <a:off x="1828800" y="1143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9" action="ppaction://hlinksldjump"/>
              </a:rPr>
              <a:t>10 Point</a:t>
            </a:r>
            <a:endParaRPr lang="en-US"/>
          </a:p>
        </p:txBody>
      </p:sp>
      <p:sp>
        <p:nvSpPr>
          <p:cNvPr id="2083" name="AutoShape 35">
            <a:hlinkClick r:id="" action="ppaction://noaction" highlightClick="1"/>
          </p:cNvPr>
          <p:cNvSpPr>
            <a:spLocks noChangeArrowheads="1"/>
          </p:cNvSpPr>
          <p:nvPr/>
        </p:nvSpPr>
        <p:spPr bwMode="auto">
          <a:xfrm>
            <a:off x="3657600" y="1143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0" action="ppaction://hlinksldjump"/>
              </a:rPr>
              <a:t>10 Point</a:t>
            </a:r>
            <a:endParaRPr lang="en-US"/>
          </a:p>
        </p:txBody>
      </p:sp>
      <p:sp>
        <p:nvSpPr>
          <p:cNvPr id="2084" name="AutoShape 36">
            <a:hlinkClick r:id="" action="ppaction://noaction" highlightClick="1"/>
          </p:cNvPr>
          <p:cNvSpPr>
            <a:spLocks noChangeArrowheads="1"/>
          </p:cNvSpPr>
          <p:nvPr/>
        </p:nvSpPr>
        <p:spPr bwMode="auto">
          <a:xfrm>
            <a:off x="5486400" y="1143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1" action="ppaction://hlinksldjump"/>
              </a:rPr>
              <a:t>10 Point</a:t>
            </a:r>
            <a:endParaRPr lang="en-US"/>
          </a:p>
        </p:txBody>
      </p:sp>
      <p:sp>
        <p:nvSpPr>
          <p:cNvPr id="2085" name="AutoShape 37">
            <a:hlinkClick r:id="" action="ppaction://noaction" highlightClick="1"/>
          </p:cNvPr>
          <p:cNvSpPr>
            <a:spLocks noChangeArrowheads="1"/>
          </p:cNvSpPr>
          <p:nvPr/>
        </p:nvSpPr>
        <p:spPr bwMode="auto">
          <a:xfrm>
            <a:off x="7343775" y="1143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2" action="ppaction://hlinksldjump"/>
              </a:rPr>
              <a:t>10 Point</a:t>
            </a:r>
            <a:endParaRPr lang="en-US"/>
          </a:p>
        </p:txBody>
      </p:sp>
      <p:sp>
        <p:nvSpPr>
          <p:cNvPr id="2087" name="AutoShape 39">
            <a:hlinkClick r:id="" action="ppaction://noaction" highlightClick="1"/>
          </p:cNvPr>
          <p:cNvSpPr>
            <a:spLocks noChangeArrowheads="1"/>
          </p:cNvSpPr>
          <p:nvPr/>
        </p:nvSpPr>
        <p:spPr bwMode="auto">
          <a:xfrm>
            <a:off x="1828800" y="2286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3" action="ppaction://hlinksldjump"/>
              </a:rPr>
              <a:t>20 Points</a:t>
            </a:r>
            <a:endParaRPr lang="en-US"/>
          </a:p>
        </p:txBody>
      </p:sp>
      <p:sp>
        <p:nvSpPr>
          <p:cNvPr id="2088" name="AutoShape 40">
            <a:hlinkClick r:id="" action="ppaction://noaction" highlightClick="1"/>
          </p:cNvPr>
          <p:cNvSpPr>
            <a:spLocks noChangeArrowheads="1"/>
          </p:cNvSpPr>
          <p:nvPr/>
        </p:nvSpPr>
        <p:spPr bwMode="auto">
          <a:xfrm>
            <a:off x="3657600" y="2286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4" action="ppaction://hlinksldjump"/>
              </a:rPr>
              <a:t>20 Points</a:t>
            </a:r>
            <a:endParaRPr lang="en-US"/>
          </a:p>
        </p:txBody>
      </p:sp>
      <p:sp>
        <p:nvSpPr>
          <p:cNvPr id="2089" name="AutoShape 41">
            <a:hlinkClick r:id="" action="ppaction://noaction" highlightClick="1"/>
          </p:cNvPr>
          <p:cNvSpPr>
            <a:spLocks noChangeArrowheads="1"/>
          </p:cNvSpPr>
          <p:nvPr/>
        </p:nvSpPr>
        <p:spPr bwMode="auto">
          <a:xfrm>
            <a:off x="5486400" y="2286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5" action="ppaction://hlinksldjump"/>
              </a:rPr>
              <a:t>20 Points</a:t>
            </a:r>
            <a:endParaRPr lang="en-US"/>
          </a:p>
        </p:txBody>
      </p:sp>
      <p:sp>
        <p:nvSpPr>
          <p:cNvPr id="2090" name="AutoShape 42">
            <a:hlinkClick r:id="" action="ppaction://noaction" highlightClick="1"/>
          </p:cNvPr>
          <p:cNvSpPr>
            <a:spLocks noChangeArrowheads="1"/>
          </p:cNvSpPr>
          <p:nvPr/>
        </p:nvSpPr>
        <p:spPr bwMode="auto">
          <a:xfrm>
            <a:off x="7343775" y="2286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6" action="ppaction://hlinksldjump"/>
              </a:rPr>
              <a:t>20 Points</a:t>
            </a:r>
            <a:endParaRPr lang="en-US"/>
          </a:p>
        </p:txBody>
      </p:sp>
      <p:sp>
        <p:nvSpPr>
          <p:cNvPr id="2092" name="AutoShape 44">
            <a:hlinkClick r:id="" action="ppaction://noaction" highlightClick="1"/>
          </p:cNvPr>
          <p:cNvSpPr>
            <a:spLocks noChangeArrowheads="1"/>
          </p:cNvSpPr>
          <p:nvPr/>
        </p:nvSpPr>
        <p:spPr bwMode="auto">
          <a:xfrm>
            <a:off x="1828800" y="3429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7" action="ppaction://hlinksldjump"/>
              </a:rPr>
              <a:t>30 Points</a:t>
            </a:r>
            <a:endParaRPr lang="en-US"/>
          </a:p>
        </p:txBody>
      </p:sp>
      <p:sp>
        <p:nvSpPr>
          <p:cNvPr id="2093" name="AutoShape 45">
            <a:hlinkClick r:id="" action="ppaction://noaction" highlightClick="1"/>
          </p:cNvPr>
          <p:cNvSpPr>
            <a:spLocks noChangeArrowheads="1"/>
          </p:cNvSpPr>
          <p:nvPr/>
        </p:nvSpPr>
        <p:spPr bwMode="auto">
          <a:xfrm>
            <a:off x="1828800" y="4572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8" action="ppaction://hlinksldjump"/>
              </a:rPr>
              <a:t>40 Points</a:t>
            </a:r>
            <a:endParaRPr lang="en-US"/>
          </a:p>
        </p:txBody>
      </p:sp>
      <p:sp>
        <p:nvSpPr>
          <p:cNvPr id="2094" name="AutoShape 46">
            <a:hlinkClick r:id="" action="ppaction://noaction" highlightClick="1"/>
          </p:cNvPr>
          <p:cNvSpPr>
            <a:spLocks noChangeArrowheads="1"/>
          </p:cNvSpPr>
          <p:nvPr/>
        </p:nvSpPr>
        <p:spPr bwMode="auto">
          <a:xfrm>
            <a:off x="1828800" y="5715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9" action="ppaction://hlinksldjump"/>
              </a:rPr>
              <a:t>50 Points</a:t>
            </a:r>
            <a:endParaRPr lang="en-US"/>
          </a:p>
        </p:txBody>
      </p:sp>
      <p:sp>
        <p:nvSpPr>
          <p:cNvPr id="2095" name="AutoShape 47">
            <a:hlinkClick r:id="" action="ppaction://noaction" highlightClick="1"/>
          </p:cNvPr>
          <p:cNvSpPr>
            <a:spLocks noChangeArrowheads="1"/>
          </p:cNvSpPr>
          <p:nvPr/>
        </p:nvSpPr>
        <p:spPr bwMode="auto">
          <a:xfrm>
            <a:off x="3657600" y="3429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0" action="ppaction://hlinksldjump"/>
              </a:rPr>
              <a:t>30 Points</a:t>
            </a:r>
            <a:endParaRPr lang="en-US"/>
          </a:p>
        </p:txBody>
      </p:sp>
      <p:sp>
        <p:nvSpPr>
          <p:cNvPr id="2096" name="AutoShape 48">
            <a:hlinkClick r:id="" action="ppaction://noaction" highlightClick="1"/>
          </p:cNvPr>
          <p:cNvSpPr>
            <a:spLocks noChangeArrowheads="1"/>
          </p:cNvSpPr>
          <p:nvPr/>
        </p:nvSpPr>
        <p:spPr bwMode="auto">
          <a:xfrm>
            <a:off x="5486400" y="3429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1" action="ppaction://hlinksldjump"/>
              </a:rPr>
              <a:t>30 Points</a:t>
            </a:r>
            <a:endParaRPr lang="en-US"/>
          </a:p>
        </p:txBody>
      </p:sp>
      <p:sp>
        <p:nvSpPr>
          <p:cNvPr id="2097" name="AutoShape 49">
            <a:hlinkClick r:id="" action="ppaction://noaction" highlightClick="1"/>
          </p:cNvPr>
          <p:cNvSpPr>
            <a:spLocks noChangeArrowheads="1"/>
          </p:cNvSpPr>
          <p:nvPr/>
        </p:nvSpPr>
        <p:spPr bwMode="auto">
          <a:xfrm>
            <a:off x="7343775" y="3429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2" action="ppaction://hlinksldjump"/>
              </a:rPr>
              <a:t>30 Points</a:t>
            </a:r>
            <a:endParaRPr lang="en-US"/>
          </a:p>
        </p:txBody>
      </p:sp>
      <p:sp>
        <p:nvSpPr>
          <p:cNvPr id="2099" name="AutoShape 51">
            <a:hlinkClick r:id="" action="ppaction://noaction" highlightClick="1"/>
          </p:cNvPr>
          <p:cNvSpPr>
            <a:spLocks noChangeArrowheads="1"/>
          </p:cNvSpPr>
          <p:nvPr/>
        </p:nvSpPr>
        <p:spPr bwMode="auto">
          <a:xfrm>
            <a:off x="3657600" y="4572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3" action="ppaction://hlinksldjump"/>
              </a:rPr>
              <a:t>40 Points</a:t>
            </a:r>
            <a:endParaRPr lang="en-US"/>
          </a:p>
        </p:txBody>
      </p:sp>
      <p:sp>
        <p:nvSpPr>
          <p:cNvPr id="2100" name="AutoShape 52">
            <a:hlinkClick r:id="" action="ppaction://noaction" highlightClick="1"/>
          </p:cNvPr>
          <p:cNvSpPr>
            <a:spLocks noChangeArrowheads="1"/>
          </p:cNvSpPr>
          <p:nvPr/>
        </p:nvSpPr>
        <p:spPr bwMode="auto">
          <a:xfrm>
            <a:off x="5486400" y="4572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4" action="ppaction://hlinksldjump"/>
              </a:rPr>
              <a:t>40 Points</a:t>
            </a:r>
            <a:endParaRPr lang="en-US"/>
          </a:p>
        </p:txBody>
      </p:sp>
      <p:sp>
        <p:nvSpPr>
          <p:cNvPr id="2101" name="AutoShape 53">
            <a:hlinkClick r:id="" action="ppaction://noaction" highlightClick="1"/>
          </p:cNvPr>
          <p:cNvSpPr>
            <a:spLocks noChangeArrowheads="1"/>
          </p:cNvSpPr>
          <p:nvPr/>
        </p:nvSpPr>
        <p:spPr bwMode="auto">
          <a:xfrm>
            <a:off x="7343775" y="4572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5" action="ppaction://hlinksldjump"/>
              </a:rPr>
              <a:t>40 Points</a:t>
            </a:r>
            <a:endParaRPr lang="en-US"/>
          </a:p>
        </p:txBody>
      </p:sp>
      <p:sp>
        <p:nvSpPr>
          <p:cNvPr id="2103" name="AutoShape 55">
            <a:hlinkClick r:id="" action="ppaction://noaction" highlightClick="1"/>
          </p:cNvPr>
          <p:cNvSpPr>
            <a:spLocks noChangeArrowheads="1"/>
          </p:cNvSpPr>
          <p:nvPr/>
        </p:nvSpPr>
        <p:spPr bwMode="auto">
          <a:xfrm>
            <a:off x="3657600" y="5715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6" action="ppaction://hlinksldjump"/>
              </a:rPr>
              <a:t>50 Points</a:t>
            </a:r>
            <a:endParaRPr lang="en-US"/>
          </a:p>
        </p:txBody>
      </p:sp>
      <p:sp>
        <p:nvSpPr>
          <p:cNvPr id="2104" name="AutoShape 56">
            <a:hlinkClick r:id="" action="ppaction://noaction" highlightClick="1"/>
          </p:cNvPr>
          <p:cNvSpPr>
            <a:spLocks noChangeArrowheads="1"/>
          </p:cNvSpPr>
          <p:nvPr/>
        </p:nvSpPr>
        <p:spPr bwMode="auto">
          <a:xfrm>
            <a:off x="5486400" y="5715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7" action="ppaction://hlinksldjump"/>
              </a:rPr>
              <a:t>50 Points</a:t>
            </a:r>
            <a:endParaRPr lang="en-US"/>
          </a:p>
        </p:txBody>
      </p:sp>
      <p:sp>
        <p:nvSpPr>
          <p:cNvPr id="2105" name="AutoShape 57">
            <a:hlinkClick r:id="" action="ppaction://noaction" highlightClick="1"/>
          </p:cNvPr>
          <p:cNvSpPr>
            <a:spLocks noChangeArrowheads="1"/>
          </p:cNvSpPr>
          <p:nvPr/>
        </p:nvSpPr>
        <p:spPr bwMode="auto">
          <a:xfrm>
            <a:off x="7343775" y="5715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8" action="ppaction://hlinksldjump"/>
              </a:rPr>
              <a:t>50 Points</a:t>
            </a:r>
            <a:endParaRPr lang="en-US"/>
          </a:p>
        </p:txBody>
      </p:sp>
      <p:sp>
        <p:nvSpPr>
          <p:cNvPr id="2108" name="AutoShape 60">
            <a:hlinkClick r:id="rId3" action="ppaction://hlinksldjump" highlightClick="1"/>
          </p:cNvPr>
          <p:cNvSpPr>
            <a:spLocks noChangeArrowheads="1"/>
          </p:cNvSpPr>
          <p:nvPr/>
        </p:nvSpPr>
        <p:spPr bwMode="auto">
          <a:xfrm>
            <a:off x="3657600" y="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t>References </a:t>
            </a:r>
            <a:endParaRPr lang="en-US" b="0">
              <a:solidFill>
                <a:schemeClr val="tx1"/>
              </a:solidFill>
            </a:endParaRPr>
          </a:p>
        </p:txBody>
      </p:sp>
      <p:pic>
        <p:nvPicPr>
          <p:cNvPr id="2109" name="Picture 61">
            <a:hlinkClick r:id="" action="ppaction://media"/>
          </p:cNvPr>
          <p:cNvPicPr>
            <a:picLocks noRot="1" noChangeAspect="1" noChangeArrowheads="1"/>
          </p:cNvPicPr>
          <p:nvPr>
            <a:wavAudioFile r:embed="rId1" name="boardfill[2].wav"/>
          </p:nvPr>
        </p:nvPicPr>
        <p:blipFill>
          <a:blip r:embed="rId29" cstate="print"/>
          <a:srcRect/>
          <a:stretch>
            <a:fillRect/>
          </a:stretch>
        </p:blipFill>
        <p:spPr bwMode="auto">
          <a:xfrm>
            <a:off x="685800" y="228600"/>
            <a:ext cx="304800" cy="304800"/>
          </a:xfrm>
          <a:prstGeom prst="rect">
            <a:avLst/>
          </a:prstGeom>
          <a:noFill/>
        </p:spPr>
      </p:pic>
      <p:sp>
        <p:nvSpPr>
          <p:cNvPr id="2071" name="AutoShape 23">
            <a:hlinkClick r:id="rId3" action="ppaction://hlinksldjump" highlightClick="1"/>
          </p:cNvPr>
          <p:cNvSpPr>
            <a:spLocks noChangeArrowheads="1"/>
          </p:cNvSpPr>
          <p:nvPr/>
        </p:nvSpPr>
        <p:spPr bwMode="auto">
          <a:xfrm>
            <a:off x="0" y="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t>Language </a:t>
            </a:r>
          </a:p>
          <a:p>
            <a:r>
              <a:rPr lang="en-US"/>
              <a:t>Used in </a:t>
            </a:r>
          </a:p>
          <a:p>
            <a:r>
              <a:rPr lang="en-US"/>
              <a:t>Writing </a:t>
            </a:r>
            <a:endParaRPr lang="en-US" b="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10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Prev" delay="0">
                      <p:tgtEl>
                        <p:sldTgt/>
                      </p:tgtEl>
                    </p:cond>
                    <p:cond evt="onStopAudio" delay="0">
                      <p:tgtEl>
                        <p:sldTgt/>
                      </p:tgtEl>
                    </p:cond>
                  </p:endCondLst>
                </p:cTn>
                <p:tgtEl>
                  <p:spTgt spid="2109"/>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8371"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a:t>d</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6627" name="Text Box 3"/>
          <p:cNvSpPr txBox="1">
            <a:spLocks noChangeArrowheads="1"/>
          </p:cNvSpPr>
          <p:nvPr/>
        </p:nvSpPr>
        <p:spPr bwMode="auto">
          <a:xfrm>
            <a:off x="533400" y="1371600"/>
            <a:ext cx="8153400" cy="4283075"/>
          </a:xfrm>
          <a:prstGeom prst="rect">
            <a:avLst/>
          </a:prstGeom>
          <a:noFill/>
          <a:ln w="9525">
            <a:noFill/>
            <a:miter lim="800000"/>
            <a:headEnd/>
            <a:tailEnd/>
          </a:ln>
          <a:effectLst/>
        </p:spPr>
        <p:txBody>
          <a:bodyPr>
            <a:spAutoFit/>
          </a:bodyPr>
          <a:lstStyle/>
          <a:p>
            <a:pPr>
              <a:spcBef>
                <a:spcPct val="50000"/>
              </a:spcBef>
            </a:pPr>
            <a:r>
              <a:rPr lang="en-US" sz="5500"/>
              <a:t>He he he! this question is not about in-text citation: Describe three aspects associated with a review type of essay?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9395"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a:t>Good Job</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7651" name="Text Box 3"/>
          <p:cNvSpPr txBox="1">
            <a:spLocks noChangeArrowheads="1"/>
          </p:cNvSpPr>
          <p:nvPr/>
        </p:nvSpPr>
        <p:spPr bwMode="auto">
          <a:xfrm>
            <a:off x="533400" y="609600"/>
            <a:ext cx="7924800" cy="5121275"/>
          </a:xfrm>
          <a:prstGeom prst="rect">
            <a:avLst/>
          </a:prstGeom>
          <a:noFill/>
          <a:ln w="9525">
            <a:noFill/>
            <a:miter lim="800000"/>
            <a:headEnd/>
            <a:tailEnd/>
          </a:ln>
          <a:effectLst/>
        </p:spPr>
        <p:txBody>
          <a:bodyPr>
            <a:spAutoFit/>
          </a:bodyPr>
          <a:lstStyle/>
          <a:p>
            <a:pPr>
              <a:spcBef>
                <a:spcPct val="50000"/>
              </a:spcBef>
            </a:pPr>
            <a:r>
              <a:rPr lang="en-US" sz="5500"/>
              <a:t>How would you do an in-text citation to a source in which the author is unknown, the organization is unknown, and the date is unknown?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0419" name="Text Box 3"/>
          <p:cNvSpPr txBox="1">
            <a:spLocks noChangeArrowheads="1"/>
          </p:cNvSpPr>
          <p:nvPr/>
        </p:nvSpPr>
        <p:spPr bwMode="auto">
          <a:xfrm>
            <a:off x="685800" y="2133600"/>
            <a:ext cx="7848600" cy="3382963"/>
          </a:xfrm>
          <a:prstGeom prst="rect">
            <a:avLst/>
          </a:prstGeom>
          <a:noFill/>
          <a:ln w="9525">
            <a:noFill/>
            <a:miter lim="800000"/>
            <a:headEnd/>
            <a:tailEnd/>
          </a:ln>
          <a:effectLst/>
        </p:spPr>
        <p:txBody>
          <a:bodyPr>
            <a:spAutoFit/>
          </a:bodyPr>
          <a:lstStyle/>
          <a:p>
            <a:pPr>
              <a:spcBef>
                <a:spcPct val="50000"/>
              </a:spcBef>
            </a:pPr>
            <a:r>
              <a:rPr lang="en-US" sz="7200"/>
              <a:t>YOU DON’t CITE IT IN THE FIRST PLACE </a:t>
            </a:r>
            <a:r>
              <a:rPr lang="en-US" sz="7200">
                <a:sym typeface="Wingdings" pitchFamily="2" charset="2"/>
              </a:rPr>
              <a:t></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8675" name="Text Box 3"/>
          <p:cNvSpPr txBox="1">
            <a:spLocks noChangeArrowheads="1"/>
          </p:cNvSpPr>
          <p:nvPr/>
        </p:nvSpPr>
        <p:spPr bwMode="auto">
          <a:xfrm>
            <a:off x="685800" y="1981200"/>
            <a:ext cx="7772400" cy="2286000"/>
          </a:xfrm>
          <a:prstGeom prst="rect">
            <a:avLst/>
          </a:prstGeom>
          <a:noFill/>
          <a:ln w="9525">
            <a:noFill/>
            <a:miter lim="800000"/>
            <a:headEnd/>
            <a:tailEnd/>
          </a:ln>
          <a:effectLst/>
        </p:spPr>
        <p:txBody>
          <a:bodyPr>
            <a:spAutoFit/>
          </a:bodyPr>
          <a:lstStyle/>
          <a:p>
            <a:pPr>
              <a:spcBef>
                <a:spcPct val="50000"/>
              </a:spcBef>
            </a:pPr>
            <a:r>
              <a:rPr lang="en-US" sz="7200"/>
              <a:t>What is a topic sentence? </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1443" name="Text Box 3"/>
          <p:cNvSpPr txBox="1">
            <a:spLocks noChangeArrowheads="1"/>
          </p:cNvSpPr>
          <p:nvPr/>
        </p:nvSpPr>
        <p:spPr bwMode="auto">
          <a:xfrm>
            <a:off x="685800" y="2133600"/>
            <a:ext cx="7848600" cy="1158875"/>
          </a:xfrm>
          <a:prstGeom prst="rect">
            <a:avLst/>
          </a:prstGeom>
          <a:noFill/>
          <a:ln w="9525">
            <a:noFill/>
            <a:miter lim="800000"/>
            <a:headEnd/>
            <a:tailEnd/>
          </a:ln>
          <a:effectLst/>
        </p:spPr>
        <p:txBody>
          <a:bodyPr>
            <a:spAutoFit/>
          </a:bodyPr>
          <a:lstStyle/>
          <a:p>
            <a:pPr marL="457200" indent="-457200">
              <a:spcBef>
                <a:spcPct val="50000"/>
              </a:spcBef>
            </a:pPr>
            <a:r>
              <a:rPr lang="en-US" altLang="zh-TW" sz="3500">
                <a:ea typeface="新細明體" charset="-120"/>
              </a:rPr>
              <a:t>A topic sentence introduces the topic (subject) of the paragraph.</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9699" name="Text Box 3"/>
          <p:cNvSpPr txBox="1">
            <a:spLocks noChangeArrowheads="1"/>
          </p:cNvSpPr>
          <p:nvPr/>
        </p:nvSpPr>
        <p:spPr bwMode="auto">
          <a:xfrm>
            <a:off x="533400" y="1828800"/>
            <a:ext cx="8077200" cy="275907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altLang="zh-TW" sz="3500">
                <a:ea typeface="新細明體" charset="-120"/>
              </a:rPr>
              <a:t>Cover/complaint letter: (True or false)--We should people’s first name (e.g. George) to address them in cover and complaint letters in order to show the closeness.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2467"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a:t>Excellent!</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30723" name="Text Box 3"/>
          <p:cNvSpPr txBox="1">
            <a:spLocks noChangeArrowheads="1"/>
          </p:cNvSpPr>
          <p:nvPr/>
        </p:nvSpPr>
        <p:spPr bwMode="auto">
          <a:xfrm>
            <a:off x="609600" y="609600"/>
            <a:ext cx="7848600" cy="5116513"/>
          </a:xfrm>
          <a:prstGeom prst="rect">
            <a:avLst/>
          </a:prstGeom>
          <a:noFill/>
          <a:ln w="9525">
            <a:noFill/>
            <a:miter lim="800000"/>
            <a:headEnd/>
            <a:tailEnd/>
          </a:ln>
          <a:effectLst/>
        </p:spPr>
        <p:txBody>
          <a:bodyPr>
            <a:spAutoFit/>
          </a:bodyPr>
          <a:lstStyle/>
          <a:p>
            <a:pPr marL="457200" indent="-457200" algn="l"/>
            <a:r>
              <a:rPr lang="en-US" altLang="zh-TW" sz="2200">
                <a:ea typeface="新細明體" charset="-120"/>
              </a:rPr>
              <a:t>Find the thesis statement in this paragraph.</a:t>
            </a:r>
          </a:p>
          <a:p>
            <a:pPr marL="457200" indent="-457200" algn="l"/>
            <a:endParaRPr lang="en-US" altLang="zh-TW" sz="2200">
              <a:ea typeface="新細明體" charset="-120"/>
            </a:endParaRPr>
          </a:p>
          <a:p>
            <a:pPr marL="457200" indent="-457200" algn="l"/>
            <a:r>
              <a:rPr lang="en-US" altLang="zh-TW" sz="2200">
                <a:ea typeface="新細明體" charset="-120"/>
              </a:rPr>
              <a:t>When a cell phone goes off in a classroom or at a concert, we are irritated, but at least our lives are not endangered. When we are on the road, however, irresponsible cell phone users are more than irritating: They are putting our lives at risk. Many of us have</a:t>
            </a:r>
          </a:p>
          <a:p>
            <a:pPr marL="457200" indent="-457200" algn="l"/>
            <a:r>
              <a:rPr lang="en-US" altLang="zh-TW" sz="2200">
                <a:ea typeface="新細明體" charset="-120"/>
              </a:rPr>
              <a:t>witnessed drivers so distracted by dialing and chatting that they resemble drunk drivers, weaving between lanes, for example, or nearly running down pedestrians in crosswalks. A number of bills to regulate use of cell phones on the road have been introduced in state legislatures, and the time has come to push for their passage. Regulation is needed because drivers using phones are seriously impaired and because laws on negligent and reckless driving are not sufficient to punish offenders.</a:t>
            </a:r>
            <a:endParaRPr lang="en-US" sz="2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AutoShape 5">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146" name="Text Box 2"/>
          <p:cNvSpPr txBox="1">
            <a:spLocks noChangeArrowheads="1"/>
          </p:cNvSpPr>
          <p:nvPr/>
        </p:nvSpPr>
        <p:spPr bwMode="auto">
          <a:xfrm>
            <a:off x="2041525" y="1128713"/>
            <a:ext cx="184150" cy="1189037"/>
          </a:xfrm>
          <a:prstGeom prst="rect">
            <a:avLst/>
          </a:prstGeom>
          <a:noFill/>
          <a:ln w="9525">
            <a:noFill/>
            <a:miter lim="800000"/>
            <a:headEnd/>
            <a:tailEnd/>
          </a:ln>
          <a:effectLst/>
        </p:spPr>
        <p:txBody>
          <a:bodyPr wrap="none">
            <a:spAutoFit/>
          </a:bodyPr>
          <a:lstStyle/>
          <a:p>
            <a:pPr algn="l"/>
            <a:endParaRPr lang="en-US" sz="7200" b="0">
              <a:solidFill>
                <a:schemeClr val="tx1"/>
              </a:solidFill>
            </a:endParaRPr>
          </a:p>
        </p:txBody>
      </p:sp>
      <p:sp>
        <p:nvSpPr>
          <p:cNvPr id="6151" name="Text Box 7"/>
          <p:cNvSpPr txBox="1">
            <a:spLocks noChangeArrowheads="1"/>
          </p:cNvSpPr>
          <p:nvPr/>
        </p:nvSpPr>
        <p:spPr bwMode="auto">
          <a:xfrm>
            <a:off x="838200" y="2133600"/>
            <a:ext cx="7543800" cy="1768475"/>
          </a:xfrm>
          <a:prstGeom prst="rect">
            <a:avLst/>
          </a:prstGeom>
          <a:noFill/>
          <a:ln w="9525">
            <a:noFill/>
            <a:miter lim="800000"/>
            <a:headEnd/>
            <a:tailEnd/>
          </a:ln>
          <a:effectLst/>
        </p:spPr>
        <p:txBody>
          <a:bodyPr>
            <a:spAutoFit/>
          </a:bodyPr>
          <a:lstStyle/>
          <a:p>
            <a:pPr>
              <a:spcBef>
                <a:spcPct val="50000"/>
              </a:spcBef>
            </a:pPr>
            <a:r>
              <a:rPr lang="en-US" altLang="zh-TW" sz="5500">
                <a:ea typeface="新細明體" charset="-120"/>
              </a:rPr>
              <a:t>Please list four reporting verbs.</a:t>
            </a:r>
            <a:endParaRPr lang="en-US" sz="550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3491" name="Text Box 3"/>
          <p:cNvSpPr txBox="1">
            <a:spLocks noChangeArrowheads="1"/>
          </p:cNvSpPr>
          <p:nvPr/>
        </p:nvSpPr>
        <p:spPr bwMode="auto">
          <a:xfrm>
            <a:off x="685800" y="2133600"/>
            <a:ext cx="7848600" cy="2759075"/>
          </a:xfrm>
          <a:prstGeom prst="rect">
            <a:avLst/>
          </a:prstGeom>
          <a:noFill/>
          <a:ln w="9525">
            <a:noFill/>
            <a:miter lim="800000"/>
            <a:headEnd/>
            <a:tailEnd/>
          </a:ln>
          <a:effectLst/>
        </p:spPr>
        <p:txBody>
          <a:bodyPr>
            <a:spAutoFit/>
          </a:bodyPr>
          <a:lstStyle/>
          <a:p>
            <a:pPr algn="l"/>
            <a:r>
              <a:rPr lang="en-US" altLang="zh-TW" sz="3500">
                <a:ea typeface="新細明體" charset="-120"/>
              </a:rPr>
              <a:t>Regulation is needed because drivers using phones are seriously impaired and because laws on negligent and reckless driving are not sufficient to punish offenders.</a:t>
            </a:r>
            <a:endParaRPr lang="en-US" sz="35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31747" name="Text Box 3"/>
          <p:cNvSpPr txBox="1">
            <a:spLocks noChangeArrowheads="1"/>
          </p:cNvSpPr>
          <p:nvPr/>
        </p:nvSpPr>
        <p:spPr bwMode="auto">
          <a:xfrm>
            <a:off x="381000" y="457200"/>
            <a:ext cx="7848600" cy="4283075"/>
          </a:xfrm>
          <a:prstGeom prst="rect">
            <a:avLst/>
          </a:prstGeom>
          <a:noFill/>
          <a:ln w="9525">
            <a:noFill/>
            <a:miter lim="800000"/>
            <a:headEnd/>
            <a:tailEnd/>
          </a:ln>
          <a:effectLst/>
        </p:spPr>
        <p:txBody>
          <a:bodyPr>
            <a:spAutoFit/>
          </a:bodyPr>
          <a:lstStyle/>
          <a:p>
            <a:pPr>
              <a:spcBef>
                <a:spcPct val="50000"/>
              </a:spcBef>
            </a:pPr>
            <a:endParaRPr lang="en-US" sz="5000"/>
          </a:p>
          <a:p>
            <a:pPr>
              <a:spcBef>
                <a:spcPct val="50000"/>
              </a:spcBef>
            </a:pPr>
            <a:r>
              <a:rPr lang="en-US" sz="5000"/>
              <a:t>Okay, because you are so driven, here is an easy question: </a:t>
            </a:r>
            <a:r>
              <a:rPr lang="en-US" altLang="zh-TW" sz="5000">
                <a:ea typeface="新細明體" charset="-120"/>
              </a:rPr>
              <a:t>What are hellenic societies ? </a:t>
            </a:r>
            <a:endParaRPr lang="en-US" sz="50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4515" name="Text Box 3"/>
          <p:cNvSpPr txBox="1">
            <a:spLocks noChangeArrowheads="1"/>
          </p:cNvSpPr>
          <p:nvPr/>
        </p:nvSpPr>
        <p:spPr bwMode="auto">
          <a:xfrm>
            <a:off x="685800" y="2133600"/>
            <a:ext cx="7848600" cy="854075"/>
          </a:xfrm>
          <a:prstGeom prst="rect">
            <a:avLst/>
          </a:prstGeom>
          <a:noFill/>
          <a:ln w="9525">
            <a:noFill/>
            <a:miter lim="800000"/>
            <a:headEnd/>
            <a:tailEnd/>
          </a:ln>
          <a:effectLst/>
        </p:spPr>
        <p:txBody>
          <a:bodyPr>
            <a:spAutoFit/>
          </a:bodyPr>
          <a:lstStyle/>
          <a:p>
            <a:pPr>
              <a:spcBef>
                <a:spcPct val="50000"/>
              </a:spcBef>
            </a:pPr>
            <a:r>
              <a:rPr lang="en-US" sz="5000"/>
              <a:t>Frats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32771" name="Text Box 3"/>
          <p:cNvSpPr txBox="1">
            <a:spLocks noChangeArrowheads="1"/>
          </p:cNvSpPr>
          <p:nvPr/>
        </p:nvSpPr>
        <p:spPr bwMode="auto">
          <a:xfrm>
            <a:off x="685800" y="2133600"/>
            <a:ext cx="7772400" cy="3382963"/>
          </a:xfrm>
          <a:prstGeom prst="rect">
            <a:avLst/>
          </a:prstGeom>
          <a:noFill/>
          <a:ln w="9525">
            <a:noFill/>
            <a:miter lim="800000"/>
            <a:headEnd/>
            <a:tailEnd/>
          </a:ln>
          <a:effectLst/>
        </p:spPr>
        <p:txBody>
          <a:bodyPr>
            <a:spAutoFit/>
          </a:bodyPr>
          <a:lstStyle/>
          <a:p>
            <a:pPr>
              <a:spcBef>
                <a:spcPct val="50000"/>
              </a:spcBef>
            </a:pPr>
            <a:r>
              <a:rPr lang="en-US" sz="7200"/>
              <a:t>What are the aspects of a good conclusion?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5539"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a:t>Yes! </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38916" name="WordArt 4"/>
          <p:cNvSpPr>
            <a:spLocks noChangeArrowheads="1" noChangeShapeType="1" noTextEdit="1"/>
          </p:cNvSpPr>
          <p:nvPr/>
        </p:nvSpPr>
        <p:spPr bwMode="auto">
          <a:xfrm>
            <a:off x="1066800" y="1752600"/>
            <a:ext cx="6858000" cy="3048000"/>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r>
              <a:rPr lang="en-US" sz="3600" kern="10">
                <a:ln w="9525">
                  <a:round/>
                  <a:headEnd/>
                  <a:tailEnd/>
                </a:ln>
                <a:gradFill rotWithShape="0">
                  <a:gsLst>
                    <a:gs pos="0">
                      <a:srgbClr val="FFE701"/>
                    </a:gs>
                    <a:gs pos="100000">
                      <a:srgbClr val="FE3E02"/>
                    </a:gs>
                  </a:gsLst>
                  <a:lin ang="5400000" scaled="1"/>
                </a:gradFill>
                <a:latin typeface="Impact"/>
              </a:rPr>
              <a:t>Final Jeopardy</a:t>
            </a:r>
          </a:p>
        </p:txBody>
      </p:sp>
      <p:sp>
        <p:nvSpPr>
          <p:cNvPr id="38917" name="Text Box 5"/>
          <p:cNvSpPr txBox="1">
            <a:spLocks noChangeArrowheads="1"/>
          </p:cNvSpPr>
          <p:nvPr/>
        </p:nvSpPr>
        <p:spPr bwMode="auto">
          <a:xfrm>
            <a:off x="4191000" y="5105400"/>
            <a:ext cx="3886200" cy="549275"/>
          </a:xfrm>
          <a:prstGeom prst="rect">
            <a:avLst/>
          </a:prstGeom>
          <a:noFill/>
          <a:ln w="9525">
            <a:noFill/>
            <a:miter lim="800000"/>
            <a:headEnd/>
            <a:tailEnd/>
          </a:ln>
          <a:effectLst/>
        </p:spPr>
        <p:txBody>
          <a:bodyPr>
            <a:spAutoFit/>
          </a:bodyPr>
          <a:lstStyle/>
          <a:p>
            <a:pPr>
              <a:spcBef>
                <a:spcPct val="50000"/>
              </a:spcBef>
            </a:pPr>
            <a:r>
              <a:rPr lang="en-US" sz="3000" i="1"/>
              <a:t>Make your wager</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WordArt 2" descr="Shingle"/>
          <p:cNvSpPr>
            <a:spLocks noChangeArrowheads="1" noChangeShapeType="1" noTextEdit="1"/>
          </p:cNvSpPr>
          <p:nvPr/>
        </p:nvSpPr>
        <p:spPr bwMode="auto">
          <a:xfrm>
            <a:off x="457200" y="0"/>
            <a:ext cx="5715000" cy="2362200"/>
          </a:xfrm>
          <a:prstGeom prst="rect">
            <a:avLst/>
          </a:prstGeom>
        </p:spPr>
        <p:txBody>
          <a:bodyPr wrap="none" fromWordArt="1">
            <a:prstTxWarp prst="textCurveUp">
              <a:avLst>
                <a:gd name="adj" fmla="val 40356"/>
              </a:avLst>
            </a:prstTxWarp>
          </a:bodyPr>
          <a:lstStyle/>
          <a:p>
            <a:r>
              <a:rPr lang="en-US" sz="3600" kern="10">
                <a:ln w="12700">
                  <a:solidFill>
                    <a:srgbClr val="000000"/>
                  </a:solidFill>
                  <a:round/>
                  <a:headEnd/>
                  <a:tailEnd/>
                </a:ln>
                <a:pattFill prst="shingle">
                  <a:fgClr>
                    <a:schemeClr val="accent2"/>
                  </a:fgClr>
                  <a:bgClr>
                    <a:srgbClr val="FF9933"/>
                  </a:bgClr>
                </a:pattFill>
                <a:effectLst>
                  <a:outerShdw dist="45791" dir="2021404" algn="ctr" rotWithShape="0">
                    <a:srgbClr val="808080"/>
                  </a:outerShdw>
                </a:effectLst>
                <a:latin typeface="Arial Black"/>
              </a:rPr>
              <a:t>Choose a point value.</a:t>
            </a:r>
          </a:p>
        </p:txBody>
      </p:sp>
      <p:sp>
        <p:nvSpPr>
          <p:cNvPr id="74755" name="WordArt 3" descr="Shingle">
            <a:hlinkClick r:id="rId3" action="ppaction://hlinksldjump"/>
          </p:cNvPr>
          <p:cNvSpPr>
            <a:spLocks noChangeArrowheads="1" noChangeShapeType="1" noTextEdit="1"/>
          </p:cNvSpPr>
          <p:nvPr/>
        </p:nvSpPr>
        <p:spPr bwMode="auto">
          <a:xfrm>
            <a:off x="1524000" y="1981200"/>
            <a:ext cx="5715000" cy="2362200"/>
          </a:xfrm>
          <a:prstGeom prst="rect">
            <a:avLst/>
          </a:prstGeom>
        </p:spPr>
        <p:txBody>
          <a:bodyPr wrap="none" fromWordArt="1">
            <a:prstTxWarp prst="textCurveUp">
              <a:avLst>
                <a:gd name="adj" fmla="val 40356"/>
              </a:avLst>
            </a:prstTxWarp>
          </a:bodyPr>
          <a:lstStyle/>
          <a:p>
            <a:r>
              <a:rPr lang="en-US" sz="3600" kern="10">
                <a:ln w="12700">
                  <a:solidFill>
                    <a:srgbClr val="000000"/>
                  </a:solidFill>
                  <a:round/>
                  <a:headEnd/>
                  <a:tailEnd/>
                </a:ln>
                <a:pattFill prst="shingle">
                  <a:fgClr>
                    <a:schemeClr val="accent2"/>
                  </a:fgClr>
                  <a:bgClr>
                    <a:srgbClr val="FF9933"/>
                  </a:bgClr>
                </a:pattFill>
                <a:effectLst>
                  <a:outerShdw dist="45791" dir="2021404" algn="ctr" rotWithShape="0">
                    <a:srgbClr val="808080"/>
                  </a:outerShdw>
                </a:effectLst>
                <a:latin typeface="Arial Black"/>
              </a:rPr>
              <a:t>Choose a point value.</a:t>
            </a:r>
          </a:p>
        </p:txBody>
      </p:sp>
      <p:sp>
        <p:nvSpPr>
          <p:cNvPr id="74757" name="Text Box 5"/>
          <p:cNvSpPr txBox="1">
            <a:spLocks noChangeArrowheads="1"/>
          </p:cNvSpPr>
          <p:nvPr/>
        </p:nvSpPr>
        <p:spPr bwMode="auto">
          <a:xfrm>
            <a:off x="5791200" y="5105400"/>
            <a:ext cx="2514600" cy="519113"/>
          </a:xfrm>
          <a:prstGeom prst="rect">
            <a:avLst/>
          </a:prstGeom>
          <a:noFill/>
          <a:ln w="9525">
            <a:noFill/>
            <a:miter lim="800000"/>
            <a:headEnd/>
            <a:tailEnd/>
          </a:ln>
          <a:effectLst/>
        </p:spPr>
        <p:txBody>
          <a:bodyPr>
            <a:spAutoFit/>
          </a:bodyPr>
          <a:lstStyle/>
          <a:p>
            <a:pPr>
              <a:spcBef>
                <a:spcPct val="50000"/>
              </a:spcBef>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0" fill="hold" grpId="0" nodeType="afterEffect">
                                  <p:stCondLst>
                                    <p:cond delay="1000"/>
                                  </p:stCondLst>
                                  <p:childTnLst>
                                    <p:set>
                                      <p:cBhvr>
                                        <p:cTn id="6" dur="1" fill="hold">
                                          <p:stCondLst>
                                            <p:cond delay="499"/>
                                          </p:stCondLst>
                                        </p:cTn>
                                        <p:tgtEl>
                                          <p:spTgt spid="74754"/>
                                        </p:tgtEl>
                                        <p:attrNameLst>
                                          <p:attrName>style.visibility</p:attrName>
                                        </p:attrNameLst>
                                      </p:cBhvr>
                                      <p:to>
                                        <p:strVal val="visible"/>
                                      </p:to>
                                    </p:set>
                                  </p:childTnLst>
                                </p:cTn>
                              </p:par>
                            </p:childTnLst>
                          </p:cTn>
                        </p:par>
                        <p:par>
                          <p:cTn id="7" fill="hold">
                            <p:stCondLst>
                              <p:cond delay="1500"/>
                            </p:stCondLst>
                            <p:childTnLst>
                              <p:par>
                                <p:cTn id="8" presetID="3" presetClass="entr" presetSubtype="0" fill="hold" grpId="0" nodeType="afterEffect">
                                  <p:stCondLst>
                                    <p:cond delay="1000"/>
                                  </p:stCondLst>
                                  <p:childTnLst>
                                    <p:set>
                                      <p:cBhvr>
                                        <p:cTn id="9" dur="1" fill="hold">
                                          <p:stCondLst>
                                            <p:cond delay="499"/>
                                          </p:stCondLst>
                                        </p:cTn>
                                        <p:tgtEl>
                                          <p:spTgt spid="747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nimBg="1"/>
      <p:bldP spid="7475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0" name="thinktheme[1].wav">
            <a:hlinkClick r:id="" action="ppaction://media"/>
          </p:cNvPr>
          <p:cNvPicPr>
            <a:picLocks noRot="1" noChangeAspect="1" noChangeArrowheads="1"/>
          </p:cNvPicPr>
          <p:nvPr>
            <a:audioFile r:link="rId1"/>
          </p:nvPr>
        </p:nvPicPr>
        <p:blipFill>
          <a:blip r:embed="rId3" cstate="print"/>
          <a:srcRect/>
          <a:stretch>
            <a:fillRect/>
          </a:stretch>
        </p:blipFill>
        <p:spPr bwMode="auto">
          <a:xfrm>
            <a:off x="4419600" y="3276600"/>
            <a:ext cx="304800" cy="304800"/>
          </a:xfrm>
          <a:prstGeom prst="rect">
            <a:avLst/>
          </a:prstGeom>
          <a:noFill/>
        </p:spPr>
      </p:pic>
      <p:sp>
        <p:nvSpPr>
          <p:cNvPr id="39938" name="AutoShape 2">
            <a:hlinkClick r:id="" action="ppaction://hlinkshowjump?jump=lastslide"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39939" name="Text Box 3"/>
          <p:cNvSpPr txBox="1">
            <a:spLocks noChangeArrowheads="1"/>
          </p:cNvSpPr>
          <p:nvPr/>
        </p:nvSpPr>
        <p:spPr bwMode="auto">
          <a:xfrm>
            <a:off x="609600" y="685800"/>
            <a:ext cx="7848600" cy="5426075"/>
          </a:xfrm>
          <a:prstGeom prst="rect">
            <a:avLst/>
          </a:prstGeom>
          <a:noFill/>
          <a:ln w="9525">
            <a:noFill/>
            <a:miter lim="800000"/>
            <a:headEnd/>
            <a:tailEnd/>
          </a:ln>
          <a:effectLst/>
        </p:spPr>
        <p:txBody>
          <a:bodyPr>
            <a:spAutoFit/>
          </a:bodyPr>
          <a:lstStyle/>
          <a:p>
            <a:pPr>
              <a:spcBef>
                <a:spcPct val="50000"/>
              </a:spcBef>
            </a:pPr>
            <a:r>
              <a:rPr lang="en-US" sz="5000"/>
              <a:t>What are the benefits of a counterargument? Where to include a counterargument? And what are the words used when developing a counterargument?</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994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9940"/>
                </p:tgtEl>
              </p:cMediaNode>
            </p:audio>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a:hlinkClick r:id="" action="ppaction://hlinkshowjump?jump=endshow"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6563"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a:sym typeface="Wingdings" pitchFamily="2" charset="2"/>
              </a:rPr>
              <a:t></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0963" name="Text Box 3"/>
          <p:cNvSpPr txBox="1">
            <a:spLocks noChangeArrowheads="1"/>
          </p:cNvSpPr>
          <p:nvPr/>
        </p:nvSpPr>
        <p:spPr bwMode="auto">
          <a:xfrm>
            <a:off x="381000" y="914400"/>
            <a:ext cx="7848600" cy="4702175"/>
          </a:xfrm>
          <a:prstGeom prst="rect">
            <a:avLst/>
          </a:prstGeom>
          <a:noFill/>
          <a:ln w="9525">
            <a:noFill/>
            <a:miter lim="800000"/>
            <a:headEnd/>
            <a:tailEnd/>
          </a:ln>
          <a:effectLst/>
        </p:spPr>
        <p:txBody>
          <a:bodyPr>
            <a:spAutoFit/>
          </a:bodyPr>
          <a:lstStyle/>
          <a:p>
            <a:pPr marL="457200" indent="-457200">
              <a:spcBef>
                <a:spcPct val="50000"/>
              </a:spcBef>
            </a:pPr>
            <a:r>
              <a:rPr lang="en-US" altLang="zh-TW" sz="5500">
                <a:ea typeface="新細明體" charset="-120"/>
              </a:rPr>
              <a:t>state, claim, suggest, show, demonstrate, reveal, believe, argue, assert, propose, etc. </a:t>
            </a:r>
            <a:endParaRPr lang="en-US" sz="5500"/>
          </a:p>
          <a:p>
            <a:pPr marL="457200" indent="-457200">
              <a:spcBef>
                <a:spcPct val="50000"/>
              </a:spcBef>
            </a:pPr>
            <a:endParaRPr lang="en-US" sz="55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7170" name="Text Box 2"/>
          <p:cNvSpPr txBox="1">
            <a:spLocks noChangeArrowheads="1"/>
          </p:cNvSpPr>
          <p:nvPr/>
        </p:nvSpPr>
        <p:spPr bwMode="auto">
          <a:xfrm>
            <a:off x="533400" y="2438400"/>
            <a:ext cx="8077200" cy="1189038"/>
          </a:xfrm>
          <a:prstGeom prst="rect">
            <a:avLst/>
          </a:prstGeom>
          <a:noFill/>
          <a:ln w="9525">
            <a:noFill/>
            <a:miter lim="800000"/>
            <a:headEnd/>
            <a:tailEnd/>
          </a:ln>
          <a:effectLst/>
        </p:spPr>
        <p:txBody>
          <a:bodyPr>
            <a:spAutoFit/>
          </a:bodyPr>
          <a:lstStyle/>
          <a:p>
            <a:endParaRPr lang="en-US" sz="7200" b="0"/>
          </a:p>
        </p:txBody>
      </p:sp>
      <p:sp>
        <p:nvSpPr>
          <p:cNvPr id="7173" name="Text Box 5"/>
          <p:cNvSpPr txBox="1">
            <a:spLocks noChangeArrowheads="1"/>
          </p:cNvSpPr>
          <p:nvPr/>
        </p:nvSpPr>
        <p:spPr bwMode="auto">
          <a:xfrm>
            <a:off x="685800" y="1600200"/>
            <a:ext cx="7467600" cy="260667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altLang="zh-TW" sz="5500">
                <a:ea typeface="新細明體" charset="-120"/>
              </a:rPr>
              <a:t>Please list three words/clauses that can show hedging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1987" name="Text Box 3"/>
          <p:cNvSpPr txBox="1">
            <a:spLocks noChangeArrowheads="1"/>
          </p:cNvSpPr>
          <p:nvPr/>
        </p:nvSpPr>
        <p:spPr bwMode="auto">
          <a:xfrm>
            <a:off x="685800" y="2133600"/>
            <a:ext cx="7848600" cy="344487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altLang="zh-TW" sz="5500">
                <a:ea typeface="新細明體" charset="-120"/>
              </a:rPr>
              <a:t>would, could, probably, possible, certainly, It could be…,  It might be suggested that.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28600" y="1981200"/>
            <a:ext cx="8610600" cy="1189038"/>
          </a:xfrm>
          <a:prstGeom prst="rect">
            <a:avLst/>
          </a:prstGeom>
          <a:noFill/>
          <a:ln w="9525">
            <a:noFill/>
            <a:miter lim="800000"/>
            <a:headEnd/>
            <a:tailEnd/>
          </a:ln>
          <a:effectLst/>
        </p:spPr>
        <p:txBody>
          <a:bodyPr>
            <a:spAutoFit/>
          </a:bodyPr>
          <a:lstStyle/>
          <a:p>
            <a:endParaRPr lang="en-US" sz="7200" b="0"/>
          </a:p>
        </p:txBody>
      </p:sp>
      <p:sp>
        <p:nvSpPr>
          <p:cNvPr id="8195"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8196" name="Text Box 4"/>
          <p:cNvSpPr txBox="1">
            <a:spLocks noChangeArrowheads="1"/>
          </p:cNvSpPr>
          <p:nvPr/>
        </p:nvSpPr>
        <p:spPr bwMode="auto">
          <a:xfrm>
            <a:off x="685800" y="1828800"/>
            <a:ext cx="7467600" cy="237807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altLang="zh-TW" sz="5000">
                <a:ea typeface="新細明體" charset="-120"/>
              </a:rPr>
              <a:t>Please list four words that indicate contrast and comparison.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FF"/>
      </a:dk1>
      <a:lt1>
        <a:srgbClr val="0000FF"/>
      </a:lt1>
      <a:dk2>
        <a:srgbClr val="FF6600"/>
      </a:dk2>
      <a:lt2>
        <a:srgbClr val="808080"/>
      </a:lt2>
      <a:accent1>
        <a:srgbClr val="3333CC"/>
      </a:accent1>
      <a:accent2>
        <a:srgbClr val="3333CC"/>
      </a:accent2>
      <a:accent3>
        <a:srgbClr val="AAAAFF"/>
      </a:accent3>
      <a:accent4>
        <a:srgbClr val="0000DA"/>
      </a:accent4>
      <a:accent5>
        <a:srgbClr val="ADADE2"/>
      </a:accent5>
      <a:accent6>
        <a:srgbClr val="2D2DB9"/>
      </a:accent6>
      <a:hlink>
        <a:srgbClr val="FF9933"/>
      </a:hlink>
      <a:folHlink>
        <a:srgbClr val="6699FF"/>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FF9933"/>
            </a:solidFill>
            <a:effectLst/>
            <a:latin typeface="Times New Roman" pitchFamily="18"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FF9933"/>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950</TotalTime>
  <Words>1360</Words>
  <Application>Microsoft Office PowerPoint</Application>
  <PresentationFormat>On-screen Show (4:3)</PresentationFormat>
  <Paragraphs>142</Paragraphs>
  <Slides>58</Slides>
  <Notes>1</Notes>
  <HiddenSlides>1</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58</vt:i4>
      </vt:variant>
    </vt:vector>
  </HeadingPairs>
  <TitlesOfParts>
    <vt:vector size="61" baseType="lpstr">
      <vt:lpstr>Times New Roman</vt:lpstr>
      <vt:lpstr>Wingdings</vt:lpstr>
      <vt:lpstr>Default Design</vt:lpstr>
      <vt:lpstr>ESL 015 Jeopardy </vt:lpstr>
      <vt:lpstr>Instructions for Playing</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Valued Customer</dc:creator>
  <cp:lastModifiedBy>Fujitsu</cp:lastModifiedBy>
  <cp:revision>27</cp:revision>
  <dcterms:created xsi:type="dcterms:W3CDTF">1999-03-08T16:42:31Z</dcterms:created>
  <dcterms:modified xsi:type="dcterms:W3CDTF">2010-03-20T15:08:53Z</dcterms:modified>
</cp:coreProperties>
</file>